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6"/>
  </p:notesMasterIdLst>
  <p:sldIdLst>
    <p:sldId id="622" r:id="rId2"/>
    <p:sldId id="1004" r:id="rId3"/>
    <p:sldId id="1824" r:id="rId4"/>
    <p:sldId id="1114" r:id="rId5"/>
    <p:sldId id="1005" r:id="rId6"/>
    <p:sldId id="1115" r:id="rId7"/>
    <p:sldId id="1007" r:id="rId8"/>
    <p:sldId id="1008" r:id="rId9"/>
    <p:sldId id="1009" r:id="rId10"/>
    <p:sldId id="1010" r:id="rId11"/>
    <p:sldId id="1011" r:id="rId12"/>
    <p:sldId id="1012" r:id="rId13"/>
    <p:sldId id="1013" r:id="rId14"/>
    <p:sldId id="1116" r:id="rId15"/>
    <p:sldId id="1811" r:id="rId16"/>
    <p:sldId id="1812" r:id="rId17"/>
    <p:sldId id="1884" r:id="rId18"/>
    <p:sldId id="1014" r:id="rId19"/>
    <p:sldId id="1289" r:id="rId20"/>
    <p:sldId id="1813" r:id="rId21"/>
    <p:sldId id="2121" r:id="rId22"/>
    <p:sldId id="2120" r:id="rId23"/>
    <p:sldId id="1814" r:id="rId24"/>
    <p:sldId id="1815" r:id="rId25"/>
    <p:sldId id="2116" r:id="rId26"/>
    <p:sldId id="1816" r:id="rId27"/>
    <p:sldId id="1817" r:id="rId28"/>
    <p:sldId id="2117" r:id="rId29"/>
    <p:sldId id="1821" r:id="rId30"/>
    <p:sldId id="1822" r:id="rId31"/>
    <p:sldId id="1819" r:id="rId32"/>
    <p:sldId id="2119" r:id="rId33"/>
    <p:sldId id="1141" r:id="rId34"/>
    <p:sldId id="1118" r:id="rId35"/>
    <p:sldId id="1827" r:id="rId36"/>
    <p:sldId id="1828" r:id="rId37"/>
    <p:sldId id="2122" r:id="rId38"/>
    <p:sldId id="2129" r:id="rId39"/>
    <p:sldId id="2123" r:id="rId40"/>
    <p:sldId id="2124" r:id="rId41"/>
    <p:sldId id="2126" r:id="rId42"/>
    <p:sldId id="2127" r:id="rId43"/>
    <p:sldId id="2128" r:id="rId44"/>
    <p:sldId id="2125"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Times" panose="02020603050405020304" pitchFamily="18" charset="0"/>
      <p:regular r:id="rId51"/>
      <p:bold r:id="rId52"/>
      <p:italic r:id="rId53"/>
      <p:boldItalic r:id="rId54"/>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p:normalViewPr>
  <p:slideViewPr>
    <p:cSldViewPr snapToGrid="0">
      <p:cViewPr varScale="1">
        <p:scale>
          <a:sx n="100" d="100"/>
          <a:sy n="100" d="100"/>
        </p:scale>
        <p:origin x="9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4F3E3-81C2-4B38-A6A9-786852A8B13E}" type="datetimeFigureOut">
              <a:rPr lang="nl-BE" smtClean="0"/>
              <a:t>11/02/2020</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F6A5C7-C260-42A1-ABDB-D38251B3ACAF}" type="slidenum">
              <a:rPr lang="nl-BE" smtClean="0"/>
              <a:t>‹nr.›</a:t>
            </a:fld>
            <a:endParaRPr lang="nl-BE"/>
          </a:p>
        </p:txBody>
      </p:sp>
    </p:spTree>
    <p:extLst>
      <p:ext uri="{BB962C8B-B14F-4D97-AF65-F5344CB8AC3E}">
        <p14:creationId xmlns:p14="http://schemas.microsoft.com/office/powerpoint/2010/main" val="4274451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263C9F8-84EB-4B6F-85D1-27B2341D1CB8}" type="slidenum">
              <a:rPr kumimoji="0" lang="en-US" sz="9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9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6131" name="Rectangle 2"/>
          <p:cNvSpPr>
            <a:spLocks noGrp="1" noRot="1" noChangeAspect="1" noChangeArrowheads="1" noTextEdit="1"/>
          </p:cNvSpPr>
          <p:nvPr>
            <p:ph type="sldImg"/>
          </p:nvPr>
        </p:nvSpPr>
        <p:spPr>
          <a:xfrm>
            <a:off x="111125" y="749300"/>
            <a:ext cx="6661150" cy="3748088"/>
          </a:xfrm>
          <a:ln/>
        </p:spPr>
      </p:sp>
      <p:sp>
        <p:nvSpPr>
          <p:cNvPr id="176132"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25940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8" charset="0"/>
              </a:defRPr>
            </a:lvl1pPr>
            <a:lvl2pPr marL="783589" indent="-301381" eaLnBrk="0" hangingPunct="0">
              <a:defRPr sz="2100">
                <a:solidFill>
                  <a:srgbClr val="FFFFFF"/>
                </a:solidFill>
                <a:latin typeface="Times New Roman" pitchFamily="18" charset="0"/>
              </a:defRPr>
            </a:lvl2pPr>
            <a:lvl3pPr marL="1205522" indent="-241104" eaLnBrk="0" hangingPunct="0">
              <a:defRPr sz="2100">
                <a:solidFill>
                  <a:srgbClr val="FFFFFF"/>
                </a:solidFill>
                <a:latin typeface="Times New Roman" pitchFamily="18" charset="0"/>
              </a:defRPr>
            </a:lvl3pPr>
            <a:lvl4pPr marL="1687731" indent="-241104" eaLnBrk="0" hangingPunct="0">
              <a:defRPr sz="2100">
                <a:solidFill>
                  <a:srgbClr val="FFFFFF"/>
                </a:solidFill>
                <a:latin typeface="Times New Roman" pitchFamily="18" charset="0"/>
              </a:defRPr>
            </a:lvl4pPr>
            <a:lvl5pPr marL="2169940" indent="-241104" eaLnBrk="0" hangingPunct="0">
              <a:defRPr sz="2100">
                <a:solidFill>
                  <a:srgbClr val="FFFFFF"/>
                </a:solidFill>
                <a:latin typeface="Times New Roman" pitchFamily="18" charset="0"/>
              </a:defRPr>
            </a:lvl5pPr>
            <a:lvl6pPr marL="2652149" indent="-241104" eaLnBrk="0" fontAlgn="base" hangingPunct="0">
              <a:spcBef>
                <a:spcPct val="0"/>
              </a:spcBef>
              <a:spcAft>
                <a:spcPct val="0"/>
              </a:spcAft>
              <a:defRPr sz="2100">
                <a:solidFill>
                  <a:srgbClr val="FFFFFF"/>
                </a:solidFill>
                <a:latin typeface="Times New Roman" pitchFamily="18" charset="0"/>
              </a:defRPr>
            </a:lvl6pPr>
            <a:lvl7pPr marL="3134357" indent="-241104" eaLnBrk="0" fontAlgn="base" hangingPunct="0">
              <a:spcBef>
                <a:spcPct val="0"/>
              </a:spcBef>
              <a:spcAft>
                <a:spcPct val="0"/>
              </a:spcAft>
              <a:defRPr sz="2100">
                <a:solidFill>
                  <a:srgbClr val="FFFFFF"/>
                </a:solidFill>
                <a:latin typeface="Times New Roman" pitchFamily="18" charset="0"/>
              </a:defRPr>
            </a:lvl7pPr>
            <a:lvl8pPr marL="3616566" indent="-241104" eaLnBrk="0" fontAlgn="base" hangingPunct="0">
              <a:spcBef>
                <a:spcPct val="0"/>
              </a:spcBef>
              <a:spcAft>
                <a:spcPct val="0"/>
              </a:spcAft>
              <a:defRPr sz="2100">
                <a:solidFill>
                  <a:srgbClr val="FFFFFF"/>
                </a:solidFill>
                <a:latin typeface="Times New Roman" pitchFamily="18" charset="0"/>
              </a:defRPr>
            </a:lvl8pPr>
            <a:lvl9pPr marL="4098775" indent="-241104" eaLnBrk="0" fontAlgn="base" hangingPunct="0">
              <a:spcBef>
                <a:spcPct val="0"/>
              </a:spcBef>
              <a:spcAft>
                <a:spcPct val="0"/>
              </a:spcAft>
              <a:defRPr sz="2100">
                <a:solidFill>
                  <a:srgbClr val="FFFFFF"/>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86C30B-52A7-4BD9-9492-AF82E7ABA6A0}" type="slidenum">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0659" name="Rectangle 2"/>
          <p:cNvSpPr>
            <a:spLocks noGrp="1" noRot="1" noChangeAspect="1" noChangeArrowheads="1" noTextEdit="1"/>
          </p:cNvSpPr>
          <p:nvPr>
            <p:ph type="sldImg"/>
          </p:nvPr>
        </p:nvSpPr>
        <p:spPr>
          <a:xfrm>
            <a:off x="111125" y="749300"/>
            <a:ext cx="6661150" cy="3748088"/>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p>
        </p:txBody>
      </p:sp>
    </p:spTree>
    <p:extLst>
      <p:ext uri="{BB962C8B-B14F-4D97-AF65-F5344CB8AC3E}">
        <p14:creationId xmlns:p14="http://schemas.microsoft.com/office/powerpoint/2010/main" val="1868655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8" charset="0"/>
              </a:defRPr>
            </a:lvl1pPr>
            <a:lvl2pPr marL="783589" indent="-301381" eaLnBrk="0" hangingPunct="0">
              <a:defRPr sz="2100">
                <a:solidFill>
                  <a:srgbClr val="FFFFFF"/>
                </a:solidFill>
                <a:latin typeface="Times New Roman" pitchFamily="18" charset="0"/>
              </a:defRPr>
            </a:lvl2pPr>
            <a:lvl3pPr marL="1205522" indent="-241104" eaLnBrk="0" hangingPunct="0">
              <a:defRPr sz="2100">
                <a:solidFill>
                  <a:srgbClr val="FFFFFF"/>
                </a:solidFill>
                <a:latin typeface="Times New Roman" pitchFamily="18" charset="0"/>
              </a:defRPr>
            </a:lvl3pPr>
            <a:lvl4pPr marL="1687731" indent="-241104" eaLnBrk="0" hangingPunct="0">
              <a:defRPr sz="2100">
                <a:solidFill>
                  <a:srgbClr val="FFFFFF"/>
                </a:solidFill>
                <a:latin typeface="Times New Roman" pitchFamily="18" charset="0"/>
              </a:defRPr>
            </a:lvl4pPr>
            <a:lvl5pPr marL="2169940" indent="-241104" eaLnBrk="0" hangingPunct="0">
              <a:defRPr sz="2100">
                <a:solidFill>
                  <a:srgbClr val="FFFFFF"/>
                </a:solidFill>
                <a:latin typeface="Times New Roman" pitchFamily="18" charset="0"/>
              </a:defRPr>
            </a:lvl5pPr>
            <a:lvl6pPr marL="2652149" indent="-241104" eaLnBrk="0" fontAlgn="base" hangingPunct="0">
              <a:spcBef>
                <a:spcPct val="0"/>
              </a:spcBef>
              <a:spcAft>
                <a:spcPct val="0"/>
              </a:spcAft>
              <a:defRPr sz="2100">
                <a:solidFill>
                  <a:srgbClr val="FFFFFF"/>
                </a:solidFill>
                <a:latin typeface="Times New Roman" pitchFamily="18" charset="0"/>
              </a:defRPr>
            </a:lvl6pPr>
            <a:lvl7pPr marL="3134357" indent="-241104" eaLnBrk="0" fontAlgn="base" hangingPunct="0">
              <a:spcBef>
                <a:spcPct val="0"/>
              </a:spcBef>
              <a:spcAft>
                <a:spcPct val="0"/>
              </a:spcAft>
              <a:defRPr sz="2100">
                <a:solidFill>
                  <a:srgbClr val="FFFFFF"/>
                </a:solidFill>
                <a:latin typeface="Times New Roman" pitchFamily="18" charset="0"/>
              </a:defRPr>
            </a:lvl7pPr>
            <a:lvl8pPr marL="3616566" indent="-241104" eaLnBrk="0" fontAlgn="base" hangingPunct="0">
              <a:spcBef>
                <a:spcPct val="0"/>
              </a:spcBef>
              <a:spcAft>
                <a:spcPct val="0"/>
              </a:spcAft>
              <a:defRPr sz="2100">
                <a:solidFill>
                  <a:srgbClr val="FFFFFF"/>
                </a:solidFill>
                <a:latin typeface="Times New Roman" pitchFamily="18" charset="0"/>
              </a:defRPr>
            </a:lvl8pPr>
            <a:lvl9pPr marL="4098775" indent="-241104" eaLnBrk="0" fontAlgn="base" hangingPunct="0">
              <a:spcBef>
                <a:spcPct val="0"/>
              </a:spcBef>
              <a:spcAft>
                <a:spcPct val="0"/>
              </a:spcAft>
              <a:defRPr sz="2100">
                <a:solidFill>
                  <a:srgbClr val="FFFFFF"/>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0E9788-D66B-46D3-85C3-2E32405F1B0F}" type="slidenum">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1683" name="Rectangle 2"/>
          <p:cNvSpPr>
            <a:spLocks noGrp="1" noRot="1" noChangeAspect="1" noChangeArrowheads="1" noTextEdit="1"/>
          </p:cNvSpPr>
          <p:nvPr>
            <p:ph type="sldImg"/>
          </p:nvPr>
        </p:nvSpPr>
        <p:spPr>
          <a:xfrm>
            <a:off x="111125" y="749300"/>
            <a:ext cx="6661150" cy="3748088"/>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p>
        </p:txBody>
      </p:sp>
    </p:spTree>
    <p:extLst>
      <p:ext uri="{BB962C8B-B14F-4D97-AF65-F5344CB8AC3E}">
        <p14:creationId xmlns:p14="http://schemas.microsoft.com/office/powerpoint/2010/main" val="1111868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8" charset="0"/>
              </a:defRPr>
            </a:lvl1pPr>
            <a:lvl2pPr marL="783589" indent="-301381" eaLnBrk="0" hangingPunct="0">
              <a:defRPr sz="2100">
                <a:solidFill>
                  <a:srgbClr val="FFFFFF"/>
                </a:solidFill>
                <a:latin typeface="Times New Roman" pitchFamily="18" charset="0"/>
              </a:defRPr>
            </a:lvl2pPr>
            <a:lvl3pPr marL="1205522" indent="-241104" eaLnBrk="0" hangingPunct="0">
              <a:defRPr sz="2100">
                <a:solidFill>
                  <a:srgbClr val="FFFFFF"/>
                </a:solidFill>
                <a:latin typeface="Times New Roman" pitchFamily="18" charset="0"/>
              </a:defRPr>
            </a:lvl3pPr>
            <a:lvl4pPr marL="1687731" indent="-241104" eaLnBrk="0" hangingPunct="0">
              <a:defRPr sz="2100">
                <a:solidFill>
                  <a:srgbClr val="FFFFFF"/>
                </a:solidFill>
                <a:latin typeface="Times New Roman" pitchFamily="18" charset="0"/>
              </a:defRPr>
            </a:lvl4pPr>
            <a:lvl5pPr marL="2169940" indent="-241104" eaLnBrk="0" hangingPunct="0">
              <a:defRPr sz="2100">
                <a:solidFill>
                  <a:srgbClr val="FFFFFF"/>
                </a:solidFill>
                <a:latin typeface="Times New Roman" pitchFamily="18" charset="0"/>
              </a:defRPr>
            </a:lvl5pPr>
            <a:lvl6pPr marL="2652149" indent="-241104" eaLnBrk="0" fontAlgn="base" hangingPunct="0">
              <a:spcBef>
                <a:spcPct val="0"/>
              </a:spcBef>
              <a:spcAft>
                <a:spcPct val="0"/>
              </a:spcAft>
              <a:defRPr sz="2100">
                <a:solidFill>
                  <a:srgbClr val="FFFFFF"/>
                </a:solidFill>
                <a:latin typeface="Times New Roman" pitchFamily="18" charset="0"/>
              </a:defRPr>
            </a:lvl6pPr>
            <a:lvl7pPr marL="3134357" indent="-241104" eaLnBrk="0" fontAlgn="base" hangingPunct="0">
              <a:spcBef>
                <a:spcPct val="0"/>
              </a:spcBef>
              <a:spcAft>
                <a:spcPct val="0"/>
              </a:spcAft>
              <a:defRPr sz="2100">
                <a:solidFill>
                  <a:srgbClr val="FFFFFF"/>
                </a:solidFill>
                <a:latin typeface="Times New Roman" pitchFamily="18" charset="0"/>
              </a:defRPr>
            </a:lvl7pPr>
            <a:lvl8pPr marL="3616566" indent="-241104" eaLnBrk="0" fontAlgn="base" hangingPunct="0">
              <a:spcBef>
                <a:spcPct val="0"/>
              </a:spcBef>
              <a:spcAft>
                <a:spcPct val="0"/>
              </a:spcAft>
              <a:defRPr sz="2100">
                <a:solidFill>
                  <a:srgbClr val="FFFFFF"/>
                </a:solidFill>
                <a:latin typeface="Times New Roman" pitchFamily="18" charset="0"/>
              </a:defRPr>
            </a:lvl8pPr>
            <a:lvl9pPr marL="4098775" indent="-241104" eaLnBrk="0" fontAlgn="base" hangingPunct="0">
              <a:spcBef>
                <a:spcPct val="0"/>
              </a:spcBef>
              <a:spcAft>
                <a:spcPct val="0"/>
              </a:spcAft>
              <a:defRPr sz="2100">
                <a:solidFill>
                  <a:srgbClr val="FFFFFF"/>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4BDC55-62D4-4F50-A989-F614FF217D9A}" type="slidenum">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6803" name="Rectangle 2"/>
          <p:cNvSpPr>
            <a:spLocks noGrp="1" noRot="1" noChangeAspect="1" noChangeArrowheads="1" noTextEdit="1"/>
          </p:cNvSpPr>
          <p:nvPr>
            <p:ph type="sldImg"/>
          </p:nvPr>
        </p:nvSpPr>
        <p:spPr>
          <a:xfrm>
            <a:off x="111125" y="749300"/>
            <a:ext cx="6661150" cy="3748088"/>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p>
        </p:txBody>
      </p:sp>
    </p:spTree>
    <p:extLst>
      <p:ext uri="{BB962C8B-B14F-4D97-AF65-F5344CB8AC3E}">
        <p14:creationId xmlns:p14="http://schemas.microsoft.com/office/powerpoint/2010/main" val="1490015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8" charset="0"/>
              </a:defRPr>
            </a:lvl1pPr>
            <a:lvl2pPr marL="783589" indent="-301381" eaLnBrk="0" hangingPunct="0">
              <a:defRPr sz="2100">
                <a:solidFill>
                  <a:srgbClr val="FFFFFF"/>
                </a:solidFill>
                <a:latin typeface="Times New Roman" pitchFamily="18" charset="0"/>
              </a:defRPr>
            </a:lvl2pPr>
            <a:lvl3pPr marL="1205522" indent="-241104" eaLnBrk="0" hangingPunct="0">
              <a:defRPr sz="2100">
                <a:solidFill>
                  <a:srgbClr val="FFFFFF"/>
                </a:solidFill>
                <a:latin typeface="Times New Roman" pitchFamily="18" charset="0"/>
              </a:defRPr>
            </a:lvl3pPr>
            <a:lvl4pPr marL="1687731" indent="-241104" eaLnBrk="0" hangingPunct="0">
              <a:defRPr sz="2100">
                <a:solidFill>
                  <a:srgbClr val="FFFFFF"/>
                </a:solidFill>
                <a:latin typeface="Times New Roman" pitchFamily="18" charset="0"/>
              </a:defRPr>
            </a:lvl4pPr>
            <a:lvl5pPr marL="2169940" indent="-241104" eaLnBrk="0" hangingPunct="0">
              <a:defRPr sz="2100">
                <a:solidFill>
                  <a:srgbClr val="FFFFFF"/>
                </a:solidFill>
                <a:latin typeface="Times New Roman" pitchFamily="18" charset="0"/>
              </a:defRPr>
            </a:lvl5pPr>
            <a:lvl6pPr marL="2652149" indent="-241104" eaLnBrk="0" fontAlgn="base" hangingPunct="0">
              <a:spcBef>
                <a:spcPct val="0"/>
              </a:spcBef>
              <a:spcAft>
                <a:spcPct val="0"/>
              </a:spcAft>
              <a:defRPr sz="2100">
                <a:solidFill>
                  <a:srgbClr val="FFFFFF"/>
                </a:solidFill>
                <a:latin typeface="Times New Roman" pitchFamily="18" charset="0"/>
              </a:defRPr>
            </a:lvl6pPr>
            <a:lvl7pPr marL="3134357" indent="-241104" eaLnBrk="0" fontAlgn="base" hangingPunct="0">
              <a:spcBef>
                <a:spcPct val="0"/>
              </a:spcBef>
              <a:spcAft>
                <a:spcPct val="0"/>
              </a:spcAft>
              <a:defRPr sz="2100">
                <a:solidFill>
                  <a:srgbClr val="FFFFFF"/>
                </a:solidFill>
                <a:latin typeface="Times New Roman" pitchFamily="18" charset="0"/>
              </a:defRPr>
            </a:lvl7pPr>
            <a:lvl8pPr marL="3616566" indent="-241104" eaLnBrk="0" fontAlgn="base" hangingPunct="0">
              <a:spcBef>
                <a:spcPct val="0"/>
              </a:spcBef>
              <a:spcAft>
                <a:spcPct val="0"/>
              </a:spcAft>
              <a:defRPr sz="2100">
                <a:solidFill>
                  <a:srgbClr val="FFFFFF"/>
                </a:solidFill>
                <a:latin typeface="Times New Roman" pitchFamily="18" charset="0"/>
              </a:defRPr>
            </a:lvl8pPr>
            <a:lvl9pPr marL="4098775" indent="-241104" eaLnBrk="0" fontAlgn="base" hangingPunct="0">
              <a:spcBef>
                <a:spcPct val="0"/>
              </a:spcBef>
              <a:spcAft>
                <a:spcPct val="0"/>
              </a:spcAft>
              <a:defRPr sz="2100">
                <a:solidFill>
                  <a:srgbClr val="FFFFFF"/>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4BDC55-62D4-4F50-A989-F614FF217D9A}" type="slidenum">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6803" name="Rectangle 2"/>
          <p:cNvSpPr>
            <a:spLocks noGrp="1" noRot="1" noChangeAspect="1" noChangeArrowheads="1" noTextEdit="1"/>
          </p:cNvSpPr>
          <p:nvPr>
            <p:ph type="sldImg"/>
          </p:nvPr>
        </p:nvSpPr>
        <p:spPr>
          <a:xfrm>
            <a:off x="111125" y="749300"/>
            <a:ext cx="6661150" cy="3748088"/>
          </a:xfrm>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p>
        </p:txBody>
      </p:sp>
    </p:spTree>
    <p:extLst>
      <p:ext uri="{BB962C8B-B14F-4D97-AF65-F5344CB8AC3E}">
        <p14:creationId xmlns:p14="http://schemas.microsoft.com/office/powerpoint/2010/main" val="3803400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8" charset="0"/>
              </a:defRPr>
            </a:lvl1pPr>
            <a:lvl2pPr marL="783589" indent="-301381" eaLnBrk="0" hangingPunct="0">
              <a:defRPr sz="2100">
                <a:solidFill>
                  <a:srgbClr val="FFFFFF"/>
                </a:solidFill>
                <a:latin typeface="Times New Roman" pitchFamily="18" charset="0"/>
              </a:defRPr>
            </a:lvl2pPr>
            <a:lvl3pPr marL="1205522" indent="-241104" eaLnBrk="0" hangingPunct="0">
              <a:defRPr sz="2100">
                <a:solidFill>
                  <a:srgbClr val="FFFFFF"/>
                </a:solidFill>
                <a:latin typeface="Times New Roman" pitchFamily="18" charset="0"/>
              </a:defRPr>
            </a:lvl3pPr>
            <a:lvl4pPr marL="1687731" indent="-241104" eaLnBrk="0" hangingPunct="0">
              <a:defRPr sz="2100">
                <a:solidFill>
                  <a:srgbClr val="FFFFFF"/>
                </a:solidFill>
                <a:latin typeface="Times New Roman" pitchFamily="18" charset="0"/>
              </a:defRPr>
            </a:lvl4pPr>
            <a:lvl5pPr marL="2169940" indent="-241104" eaLnBrk="0" hangingPunct="0">
              <a:defRPr sz="2100">
                <a:solidFill>
                  <a:srgbClr val="FFFFFF"/>
                </a:solidFill>
                <a:latin typeface="Times New Roman" pitchFamily="18" charset="0"/>
              </a:defRPr>
            </a:lvl5pPr>
            <a:lvl6pPr marL="2652149" indent="-241104" eaLnBrk="0" fontAlgn="base" hangingPunct="0">
              <a:spcBef>
                <a:spcPct val="0"/>
              </a:spcBef>
              <a:spcAft>
                <a:spcPct val="0"/>
              </a:spcAft>
              <a:defRPr sz="2100">
                <a:solidFill>
                  <a:srgbClr val="FFFFFF"/>
                </a:solidFill>
                <a:latin typeface="Times New Roman" pitchFamily="18" charset="0"/>
              </a:defRPr>
            </a:lvl6pPr>
            <a:lvl7pPr marL="3134357" indent="-241104" eaLnBrk="0" fontAlgn="base" hangingPunct="0">
              <a:spcBef>
                <a:spcPct val="0"/>
              </a:spcBef>
              <a:spcAft>
                <a:spcPct val="0"/>
              </a:spcAft>
              <a:defRPr sz="2100">
                <a:solidFill>
                  <a:srgbClr val="FFFFFF"/>
                </a:solidFill>
                <a:latin typeface="Times New Roman" pitchFamily="18" charset="0"/>
              </a:defRPr>
            </a:lvl7pPr>
            <a:lvl8pPr marL="3616566" indent="-241104" eaLnBrk="0" fontAlgn="base" hangingPunct="0">
              <a:spcBef>
                <a:spcPct val="0"/>
              </a:spcBef>
              <a:spcAft>
                <a:spcPct val="0"/>
              </a:spcAft>
              <a:defRPr sz="2100">
                <a:solidFill>
                  <a:srgbClr val="FFFFFF"/>
                </a:solidFill>
                <a:latin typeface="Times New Roman" pitchFamily="18" charset="0"/>
              </a:defRPr>
            </a:lvl8pPr>
            <a:lvl9pPr marL="4098775" indent="-241104" eaLnBrk="0" fontAlgn="base" hangingPunct="0">
              <a:spcBef>
                <a:spcPct val="0"/>
              </a:spcBef>
              <a:spcAft>
                <a:spcPct val="0"/>
              </a:spcAft>
              <a:defRPr sz="2100">
                <a:solidFill>
                  <a:srgbClr val="FFFFFF"/>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C4F678-5FBC-4F52-8355-86CEF5B440DA}" type="slidenum">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3731" name="Rectangle 2"/>
          <p:cNvSpPr>
            <a:spLocks noGrp="1" noRot="1" noChangeAspect="1" noChangeArrowheads="1" noTextEdit="1"/>
          </p:cNvSpPr>
          <p:nvPr>
            <p:ph type="sldImg"/>
          </p:nvPr>
        </p:nvSpPr>
        <p:spPr>
          <a:xfrm>
            <a:off x="111125" y="749300"/>
            <a:ext cx="6661150" cy="3748088"/>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p>
        </p:txBody>
      </p:sp>
    </p:spTree>
    <p:extLst>
      <p:ext uri="{BB962C8B-B14F-4D97-AF65-F5344CB8AC3E}">
        <p14:creationId xmlns:p14="http://schemas.microsoft.com/office/powerpoint/2010/main" val="2501679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2825750" y="2259013"/>
            <a:ext cx="15017751" cy="5657850"/>
          </a:xfrm>
          <a:prstGeom prst="rect">
            <a:avLst/>
          </a:prstGeom>
          <a:noFill/>
          <a:ln w="9525">
            <a:noFill/>
            <a:miter lim="800000"/>
            <a:headEnd/>
            <a:tailEnd/>
          </a:ln>
        </p:spPr>
      </p:pic>
      <p:pic>
        <p:nvPicPr>
          <p:cNvPr id="4" name="Picture 46" descr="ARTE_pr_PPt_Punt"/>
          <p:cNvPicPr>
            <a:picLocks noChangeAspect="1" noChangeArrowheads="1"/>
          </p:cNvPicPr>
          <p:nvPr/>
        </p:nvPicPr>
        <p:blipFill>
          <a:blip r:embed="rId3" cstate="print"/>
          <a:srcRect t="20750"/>
          <a:stretch>
            <a:fillRect/>
          </a:stretch>
        </p:blipFill>
        <p:spPr bwMode="auto">
          <a:xfrm>
            <a:off x="0" y="1"/>
            <a:ext cx="12192000" cy="5438775"/>
          </a:xfrm>
          <a:prstGeom prst="rect">
            <a:avLst/>
          </a:prstGeom>
          <a:noFill/>
          <a:ln w="9525">
            <a:noFill/>
            <a:miter lim="800000"/>
            <a:headEnd/>
            <a:tailEnd/>
          </a:ln>
        </p:spPr>
      </p:pic>
      <p:sp>
        <p:nvSpPr>
          <p:cNvPr id="3099" name="Rectangle 27"/>
          <p:cNvSpPr>
            <a:spLocks noGrp="1" noChangeArrowheads="1"/>
          </p:cNvSpPr>
          <p:nvPr>
            <p:ph type="ctrTitle" sz="quarter"/>
          </p:nvPr>
        </p:nvSpPr>
        <p:spPr>
          <a:xfrm>
            <a:off x="963085" y="438151"/>
            <a:ext cx="10579100" cy="1095375"/>
          </a:xfrm>
        </p:spPr>
        <p:txBody>
          <a:bodyPr anchor="t"/>
          <a:lstStyle>
            <a:lvl1pPr>
              <a:lnSpc>
                <a:spcPct val="100000"/>
              </a:lnSpc>
              <a:defRPr sz="3600">
                <a:solidFill>
                  <a:schemeClr val="bg1"/>
                </a:solidFill>
              </a:defRPr>
            </a:lvl1pPr>
          </a:lstStyle>
          <a:p>
            <a:r>
              <a:rPr lang="en-US"/>
              <a:t>Titelstijl van model bewerken</a:t>
            </a:r>
          </a:p>
        </p:txBody>
      </p:sp>
      <p:pic>
        <p:nvPicPr>
          <p:cNvPr id="8194" name="Picture 2" descr="https://fbcdn-profile-a.akamaihd.net/hprofile-ak-ash1/t1/s160x160/374436_476699385701555_1606017591_a.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9691" y="4803549"/>
            <a:ext cx="2032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568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7BE05496-3B10-4A41-8C93-08BB49645C7C}" type="slidenum">
              <a:rPr lang="nl-NL"/>
              <a:pPr>
                <a:defRPr/>
              </a:pPr>
              <a:t>‹nr.›</a:t>
            </a:fld>
            <a:endParaRPr lang="nl-NL" dirty="0"/>
          </a:p>
        </p:txBody>
      </p:sp>
    </p:spTree>
    <p:extLst>
      <p:ext uri="{BB962C8B-B14F-4D97-AF65-F5344CB8AC3E}">
        <p14:creationId xmlns:p14="http://schemas.microsoft.com/office/powerpoint/2010/main" val="4145356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9175752" y="0"/>
            <a:ext cx="2736849" cy="62309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963084" y="0"/>
            <a:ext cx="8009467" cy="62309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816F3D47-FFE9-479F-9037-FEF9EA7AD694}" type="slidenum">
              <a:rPr lang="nl-NL"/>
              <a:pPr>
                <a:defRPr/>
              </a:pPr>
              <a:t>‹nr.›</a:t>
            </a:fld>
            <a:endParaRPr lang="nl-NL" dirty="0"/>
          </a:p>
        </p:txBody>
      </p:sp>
    </p:spTree>
    <p:extLst>
      <p:ext uri="{BB962C8B-B14F-4D97-AF65-F5344CB8AC3E}">
        <p14:creationId xmlns:p14="http://schemas.microsoft.com/office/powerpoint/2010/main" val="1333734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el en tekst boven objec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ekst 2"/>
          <p:cNvSpPr>
            <a:spLocks noGrp="1"/>
          </p:cNvSpPr>
          <p:nvPr>
            <p:ph type="body"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CEF5E14-41EF-4384-A221-B95AAD681112}" type="slidenum">
              <a:rPr lang="nl-NL"/>
              <a:pPr>
                <a:defRPr/>
              </a:pPr>
              <a:t>‹nr.›</a:t>
            </a:fld>
            <a:endParaRPr lang="nl-NL" dirty="0"/>
          </a:p>
        </p:txBody>
      </p:sp>
    </p:spTree>
    <p:extLst>
      <p:ext uri="{BB962C8B-B14F-4D97-AF65-F5344CB8AC3E}">
        <p14:creationId xmlns:p14="http://schemas.microsoft.com/office/powerpoint/2010/main" val="113561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el en object bov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56CAE482-F4CF-42FD-A102-D28383B61AD1}" type="slidenum">
              <a:rPr lang="nl-NL"/>
              <a:pPr>
                <a:defRPr/>
              </a:pPr>
              <a:t>‹nr.›</a:t>
            </a:fld>
            <a:endParaRPr lang="nl-NL" dirty="0"/>
          </a:p>
        </p:txBody>
      </p:sp>
    </p:spTree>
    <p:extLst>
      <p:ext uri="{BB962C8B-B14F-4D97-AF65-F5344CB8AC3E}">
        <p14:creationId xmlns:p14="http://schemas.microsoft.com/office/powerpoint/2010/main" val="1391234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el, inhoud 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538384" y="1328738"/>
            <a:ext cx="5374216"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292A9103-B1A4-4E72-B16D-CC0F061E6325}" type="slidenum">
              <a:rPr lang="nl-NL"/>
              <a:pPr>
                <a:defRPr/>
              </a:pPr>
              <a:t>‹nr.›</a:t>
            </a:fld>
            <a:endParaRPr lang="nl-NL" dirty="0"/>
          </a:p>
        </p:txBody>
      </p:sp>
    </p:spTree>
    <p:extLst>
      <p:ext uri="{BB962C8B-B14F-4D97-AF65-F5344CB8AC3E}">
        <p14:creationId xmlns:p14="http://schemas.microsoft.com/office/powerpoint/2010/main" val="3416090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reserve="1">
  <p:cSld name="Titel en grafiek">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grafiek 2"/>
          <p:cNvSpPr>
            <a:spLocks noGrp="1"/>
          </p:cNvSpPr>
          <p:nvPr>
            <p:ph type="chart"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E07500AD-C4BB-4B1D-B172-BA010A5CE094}" type="slidenum">
              <a:rPr lang="nl-NL"/>
              <a:pPr>
                <a:defRPr/>
              </a:pPr>
              <a:t>‹nr.›</a:t>
            </a:fld>
            <a:endParaRPr lang="nl-NL" dirty="0"/>
          </a:p>
        </p:txBody>
      </p:sp>
    </p:spTree>
    <p:extLst>
      <p:ext uri="{BB962C8B-B14F-4D97-AF65-F5344CB8AC3E}">
        <p14:creationId xmlns:p14="http://schemas.microsoft.com/office/powerpoint/2010/main" val="857664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abel 2"/>
          <p:cNvSpPr>
            <a:spLocks noGrp="1"/>
          </p:cNvSpPr>
          <p:nvPr>
            <p:ph type="tbl"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31746CC9-2660-48D4-8C8B-A0B0CDBB99B0}" type="slidenum">
              <a:rPr lang="nl-NL"/>
              <a:pPr>
                <a:defRPr/>
              </a:pPr>
              <a:t>‹nr.›</a:t>
            </a:fld>
            <a:endParaRPr lang="nl-NL" dirty="0"/>
          </a:p>
        </p:txBody>
      </p:sp>
    </p:spTree>
    <p:extLst>
      <p:ext uri="{BB962C8B-B14F-4D97-AF65-F5344CB8AC3E}">
        <p14:creationId xmlns:p14="http://schemas.microsoft.com/office/powerpoint/2010/main" val="245638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4283A4AE-8DB4-496E-8E13-031B045371D6}" type="datetimeFigureOut">
              <a:rPr lang="en-US"/>
              <a:pPr>
                <a:defRPr/>
              </a:pPr>
              <a:t>2/11/2020</a:t>
            </a:fld>
            <a:endParaRPr lang="en-CA"/>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pPr>
              <a:defRPr/>
            </a:pPr>
            <a:fld id="{A06BB038-3F5A-4047-B30F-E06C3E47D8DA}" type="slidenum">
              <a:rPr lang="en-CA"/>
              <a:pPr>
                <a:defRPr/>
              </a:pPr>
              <a:t>‹nr.›</a:t>
            </a:fld>
            <a:endParaRPr lang="en-CA"/>
          </a:p>
        </p:txBody>
      </p:sp>
    </p:spTree>
    <p:extLst>
      <p:ext uri="{BB962C8B-B14F-4D97-AF65-F5344CB8AC3E}">
        <p14:creationId xmlns:p14="http://schemas.microsoft.com/office/powerpoint/2010/main" val="4148033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cSld name="Titel, tekst en illustratie">
    <p:spTree>
      <p:nvGrpSpPr>
        <p:cNvPr id="1" name=""/>
        <p:cNvGrpSpPr/>
        <p:nvPr/>
      </p:nvGrpSpPr>
      <p:grpSpPr>
        <a:xfrm>
          <a:off x="0" y="0"/>
          <a:ext cx="0" cy="0"/>
          <a:chOff x="0" y="0"/>
          <a:chExt cx="0" cy="0"/>
        </a:xfrm>
      </p:grpSpPr>
      <p:sp>
        <p:nvSpPr>
          <p:cNvPr id="2" name="Titel 1"/>
          <p:cNvSpPr>
            <a:spLocks noGrp="1"/>
          </p:cNvSpPr>
          <p:nvPr>
            <p:ph type="title"/>
          </p:nvPr>
        </p:nvSpPr>
        <p:spPr>
          <a:xfrm>
            <a:off x="914400" y="609600"/>
            <a:ext cx="10363200" cy="838200"/>
          </a:xfrm>
        </p:spPr>
        <p:txBody>
          <a:bodyPr/>
          <a:lstStyle/>
          <a:p>
            <a:r>
              <a:rPr lang="nl-NL"/>
              <a:t>Klik om de stijl te bewerken</a:t>
            </a:r>
            <a:endParaRPr lang="en-IE"/>
          </a:p>
        </p:txBody>
      </p:sp>
      <p:sp>
        <p:nvSpPr>
          <p:cNvPr id="3" name="Tijdelijke aanduiding voor tekst 2"/>
          <p:cNvSpPr>
            <a:spLocks noGrp="1"/>
          </p:cNvSpPr>
          <p:nvPr>
            <p:ph type="body" sz="half" idx="1"/>
          </p:nvPr>
        </p:nvSpPr>
        <p:spPr>
          <a:xfrm>
            <a:off x="914400" y="1524000"/>
            <a:ext cx="5080000" cy="45720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IE"/>
          </a:p>
        </p:txBody>
      </p:sp>
      <p:sp>
        <p:nvSpPr>
          <p:cNvPr id="4" name="Tijdelijke aanduiding voor illustratie 3"/>
          <p:cNvSpPr>
            <a:spLocks noGrp="1"/>
          </p:cNvSpPr>
          <p:nvPr>
            <p:ph type="clipArt" sz="half" idx="2"/>
          </p:nvPr>
        </p:nvSpPr>
        <p:spPr>
          <a:xfrm>
            <a:off x="6197600" y="1524000"/>
            <a:ext cx="5080000" cy="4572000"/>
          </a:xfrm>
        </p:spPr>
        <p:txBody>
          <a:bodyPr/>
          <a:lstStyle/>
          <a:p>
            <a:pPr lvl="0"/>
            <a:endParaRPr lang="en-IE" noProof="0"/>
          </a:p>
        </p:txBody>
      </p:sp>
    </p:spTree>
    <p:extLst>
      <p:ext uri="{BB962C8B-B14F-4D97-AF65-F5344CB8AC3E}">
        <p14:creationId xmlns:p14="http://schemas.microsoft.com/office/powerpoint/2010/main" val="443320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609600" y="277814"/>
            <a:ext cx="10972800" cy="1139825"/>
          </a:xfrm>
        </p:spPr>
        <p:txBody>
          <a:bodyPr/>
          <a:lstStyle/>
          <a:p>
            <a:r>
              <a:rPr lang="nl-NL"/>
              <a:t>Klik om de stijl te bewerken</a:t>
            </a:r>
            <a:endParaRPr lang="nl-BE"/>
          </a:p>
        </p:txBody>
      </p:sp>
      <p:sp>
        <p:nvSpPr>
          <p:cNvPr id="3" name="Tijdelijke aanduiding voor tekst 2"/>
          <p:cNvSpPr>
            <a:spLocks noGrp="1"/>
          </p:cNvSpPr>
          <p:nvPr>
            <p:ph type="body" sz="half" idx="1"/>
          </p:nvPr>
        </p:nvSpPr>
        <p:spPr>
          <a:xfrm>
            <a:off x="609600" y="1600201"/>
            <a:ext cx="5384800" cy="45307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6197600" y="1600201"/>
            <a:ext cx="5384800" cy="45307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a:xfrm>
            <a:off x="609600" y="6243638"/>
            <a:ext cx="2844800" cy="457200"/>
          </a:xfrm>
          <a:prstGeom prst="rect">
            <a:avLst/>
          </a:prstGeom>
        </p:spPr>
        <p:txBody>
          <a:bodyPr/>
          <a:lstStyle>
            <a:lvl1pPr>
              <a:defRPr/>
            </a:lvl1pPr>
          </a:lstStyle>
          <a:p>
            <a:endParaRPr lang="en-US" altLang="zh-TW"/>
          </a:p>
        </p:txBody>
      </p:sp>
      <p:sp>
        <p:nvSpPr>
          <p:cNvPr id="6" name="Tijdelijke aanduiding voor voettekst 5"/>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zh-TW"/>
          </a:p>
        </p:txBody>
      </p:sp>
      <p:sp>
        <p:nvSpPr>
          <p:cNvPr id="7" name="Tijdelijke aanduiding voor dianummer 6"/>
          <p:cNvSpPr>
            <a:spLocks noGrp="1"/>
          </p:cNvSpPr>
          <p:nvPr>
            <p:ph type="sldNum" sz="quarter" idx="12"/>
          </p:nvPr>
        </p:nvSpPr>
        <p:spPr>
          <a:xfrm>
            <a:off x="8737600" y="6243638"/>
            <a:ext cx="2844800" cy="457200"/>
          </a:xfrm>
        </p:spPr>
        <p:txBody>
          <a:bodyPr/>
          <a:lstStyle>
            <a:lvl1pPr>
              <a:defRPr/>
            </a:lvl1pPr>
          </a:lstStyle>
          <a:p>
            <a:fld id="{5584BFA8-F1F0-48C5-83CB-E798AD3A5EE3}" type="slidenum">
              <a:rPr lang="en-US" altLang="zh-TW"/>
              <a:pPr/>
              <a:t>‹nr.›</a:t>
            </a:fld>
            <a:endParaRPr lang="en-US" altLang="zh-TW"/>
          </a:p>
        </p:txBody>
      </p:sp>
    </p:spTree>
    <p:extLst>
      <p:ext uri="{BB962C8B-B14F-4D97-AF65-F5344CB8AC3E}">
        <p14:creationId xmlns:p14="http://schemas.microsoft.com/office/powerpoint/2010/main" val="2788935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A00CA90-1673-4C5D-B289-DA0BFE9501DF}" type="slidenum">
              <a:rPr lang="nl-NL"/>
              <a:pPr>
                <a:defRPr/>
              </a:pPr>
              <a:t>‹nr.›</a:t>
            </a:fld>
            <a:endParaRPr lang="nl-NL" dirty="0"/>
          </a:p>
        </p:txBody>
      </p:sp>
    </p:spTree>
    <p:extLst>
      <p:ext uri="{BB962C8B-B14F-4D97-AF65-F5344CB8AC3E}">
        <p14:creationId xmlns:p14="http://schemas.microsoft.com/office/powerpoint/2010/main" val="969772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07DCCE98-C9D1-4FEF-ADDE-AE30A9E734C1}" type="slidenum">
              <a:rPr lang="nl-NL"/>
              <a:pPr>
                <a:defRPr/>
              </a:pPr>
              <a:t>‹nr.›</a:t>
            </a:fld>
            <a:endParaRPr lang="nl-NL" dirty="0"/>
          </a:p>
        </p:txBody>
      </p:sp>
    </p:spTree>
    <p:extLst>
      <p:ext uri="{BB962C8B-B14F-4D97-AF65-F5344CB8AC3E}">
        <p14:creationId xmlns:p14="http://schemas.microsoft.com/office/powerpoint/2010/main" val="276626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38384" y="1328738"/>
            <a:ext cx="5374216"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F8B896B4-E00B-4DE9-9035-90E8A04EE6C5}" type="slidenum">
              <a:rPr lang="nl-NL"/>
              <a:pPr>
                <a:defRPr/>
              </a:pPr>
              <a:t>‹nr.›</a:t>
            </a:fld>
            <a:endParaRPr lang="nl-NL" dirty="0"/>
          </a:p>
        </p:txBody>
      </p:sp>
    </p:spTree>
    <p:extLst>
      <p:ext uri="{BB962C8B-B14F-4D97-AF65-F5344CB8AC3E}">
        <p14:creationId xmlns:p14="http://schemas.microsoft.com/office/powerpoint/2010/main" val="55365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Rectangle 6"/>
          <p:cNvSpPr>
            <a:spLocks noGrp="1" noChangeArrowheads="1"/>
          </p:cNvSpPr>
          <p:nvPr>
            <p:ph type="sldNum" sz="quarter" idx="10"/>
          </p:nvPr>
        </p:nvSpPr>
        <p:spPr/>
        <p:txBody>
          <a:bodyPr/>
          <a:lstStyle>
            <a:lvl1pPr>
              <a:defRPr/>
            </a:lvl1pPr>
          </a:lstStyle>
          <a:p>
            <a:pPr>
              <a:defRPr/>
            </a:pPr>
            <a:r>
              <a:rPr lang="nl-NL" dirty="0"/>
              <a:t>© ap2008 | </a:t>
            </a:r>
            <a:fld id="{CBA431D4-C4EA-4267-BBB6-C71DCDFCE14A}" type="slidenum">
              <a:rPr lang="nl-NL"/>
              <a:pPr>
                <a:defRPr/>
              </a:pPr>
              <a:t>‹nr.›</a:t>
            </a:fld>
            <a:endParaRPr lang="nl-NL" dirty="0"/>
          </a:p>
        </p:txBody>
      </p:sp>
    </p:spTree>
    <p:extLst>
      <p:ext uri="{BB962C8B-B14F-4D97-AF65-F5344CB8AC3E}">
        <p14:creationId xmlns:p14="http://schemas.microsoft.com/office/powerpoint/2010/main" val="3560096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B81F973-C481-4980-A0B7-87F0E9C31755}" type="slidenum">
              <a:rPr lang="nl-NL"/>
              <a:pPr>
                <a:defRPr/>
              </a:pPr>
              <a:t>‹nr.›</a:t>
            </a:fld>
            <a:endParaRPr lang="nl-NL" dirty="0"/>
          </a:p>
        </p:txBody>
      </p:sp>
    </p:spTree>
    <p:extLst>
      <p:ext uri="{BB962C8B-B14F-4D97-AF65-F5344CB8AC3E}">
        <p14:creationId xmlns:p14="http://schemas.microsoft.com/office/powerpoint/2010/main" val="3146778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r>
              <a:rPr lang="nl-NL" dirty="0"/>
              <a:t>© ap2008 | </a:t>
            </a:r>
            <a:fld id="{1B713D80-EF8A-4A88-BBD7-6C507639B2E2}" type="slidenum">
              <a:rPr lang="nl-NL"/>
              <a:pPr>
                <a:defRPr/>
              </a:pPr>
              <a:t>‹nr.›</a:t>
            </a:fld>
            <a:endParaRPr lang="nl-NL" dirty="0"/>
          </a:p>
        </p:txBody>
      </p:sp>
    </p:spTree>
    <p:extLst>
      <p:ext uri="{BB962C8B-B14F-4D97-AF65-F5344CB8AC3E}">
        <p14:creationId xmlns:p14="http://schemas.microsoft.com/office/powerpoint/2010/main" val="2909680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85DF2318-0576-4E4A-A8B4-7BF50C294295}" type="slidenum">
              <a:rPr lang="nl-NL"/>
              <a:pPr>
                <a:defRPr/>
              </a:pPr>
              <a:t>‹nr.›</a:t>
            </a:fld>
            <a:endParaRPr lang="nl-NL" dirty="0"/>
          </a:p>
        </p:txBody>
      </p:sp>
    </p:spTree>
    <p:extLst>
      <p:ext uri="{BB962C8B-B14F-4D97-AF65-F5344CB8AC3E}">
        <p14:creationId xmlns:p14="http://schemas.microsoft.com/office/powerpoint/2010/main" val="3879096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EF52B10-FE16-474A-A3EE-A30968C8FBB4}" type="slidenum">
              <a:rPr lang="nl-NL"/>
              <a:pPr>
                <a:defRPr/>
              </a:pPr>
              <a:t>‹nr.›</a:t>
            </a:fld>
            <a:endParaRPr lang="nl-NL" dirty="0"/>
          </a:p>
        </p:txBody>
      </p:sp>
    </p:spTree>
    <p:extLst>
      <p:ext uri="{BB962C8B-B14F-4D97-AF65-F5344CB8AC3E}">
        <p14:creationId xmlns:p14="http://schemas.microsoft.com/office/powerpoint/2010/main" val="2389591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63085" y="0"/>
            <a:ext cx="10265833" cy="9223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nl-NL" dirty="0"/>
              <a:t>Titelstijl van model bewerken</a:t>
            </a:r>
          </a:p>
        </p:txBody>
      </p:sp>
      <p:sp>
        <p:nvSpPr>
          <p:cNvPr id="6147" name="Rectangle 3"/>
          <p:cNvSpPr>
            <a:spLocks noGrp="1" noChangeArrowheads="1"/>
          </p:cNvSpPr>
          <p:nvPr>
            <p:ph type="body" idx="1"/>
          </p:nvPr>
        </p:nvSpPr>
        <p:spPr bwMode="auto">
          <a:xfrm>
            <a:off x="963085" y="1328738"/>
            <a:ext cx="10949516" cy="4902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30" name="Rectangle 6"/>
          <p:cNvSpPr>
            <a:spLocks noGrp="1" noChangeArrowheads="1"/>
          </p:cNvSpPr>
          <p:nvPr>
            <p:ph type="sldNum" sz="quarter" idx="4"/>
          </p:nvPr>
        </p:nvSpPr>
        <p:spPr bwMode="auto">
          <a:xfrm>
            <a:off x="8691033" y="6470650"/>
            <a:ext cx="3208867" cy="312738"/>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0" hangingPunct="0">
              <a:defRPr sz="1100">
                <a:cs typeface="+mn-cs"/>
              </a:defRPr>
            </a:lvl1pPr>
          </a:lstStyle>
          <a:p>
            <a:pPr>
              <a:defRPr/>
            </a:pPr>
            <a:endParaRPr lang="nl-NL" dirty="0"/>
          </a:p>
        </p:txBody>
      </p:sp>
      <p:sp>
        <p:nvSpPr>
          <p:cNvPr id="1050" name="Line 26"/>
          <p:cNvSpPr>
            <a:spLocks noChangeShapeType="1"/>
          </p:cNvSpPr>
          <p:nvPr/>
        </p:nvSpPr>
        <p:spPr bwMode="auto">
          <a:xfrm>
            <a:off x="0" y="922338"/>
            <a:ext cx="12192000" cy="0"/>
          </a:xfrm>
          <a:prstGeom prst="line">
            <a:avLst/>
          </a:prstGeom>
          <a:noFill/>
          <a:ln w="12700">
            <a:solidFill>
              <a:srgbClr val="CCCCCC"/>
            </a:solidFill>
            <a:round/>
            <a:headEnd/>
            <a:tailEnd/>
          </a:ln>
          <a:effectLst/>
        </p:spPr>
        <p:txBody>
          <a:bodyPr wrap="none" anchor="ctr"/>
          <a:lstStyle/>
          <a:p>
            <a:pPr eaLnBrk="0" hangingPunct="0">
              <a:defRPr/>
            </a:pPr>
            <a:endParaRPr lang="nl-NL">
              <a:cs typeface="+mn-cs"/>
            </a:endParaRPr>
          </a:p>
        </p:txBody>
      </p:sp>
      <p:pic>
        <p:nvPicPr>
          <p:cNvPr id="9218" name="Picture 2" descr="https://fbcdn-profile-a.akamaihd.net/hprofile-ak-ash1/t1/s160x160/374436_476699385701555_1606017591_a.jpg"/>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11125202" y="61119"/>
            <a:ext cx="1066799"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6185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rtl="0" eaLnBrk="0" fontAlgn="base" hangingPunct="0">
        <a:lnSpc>
          <a:spcPct val="90000"/>
        </a:lnSpc>
        <a:spcBef>
          <a:spcPct val="0"/>
        </a:spcBef>
        <a:spcAft>
          <a:spcPct val="0"/>
        </a:spcAft>
        <a:defRPr sz="2600">
          <a:solidFill>
            <a:schemeClr val="accent2"/>
          </a:solidFill>
          <a:latin typeface="+mj-lt"/>
          <a:ea typeface="+mj-ea"/>
          <a:cs typeface="+mj-cs"/>
        </a:defRPr>
      </a:lvl1pPr>
      <a:lvl2pPr algn="l" rtl="0" eaLnBrk="0" fontAlgn="base" hangingPunct="0">
        <a:lnSpc>
          <a:spcPct val="90000"/>
        </a:lnSpc>
        <a:spcBef>
          <a:spcPct val="0"/>
        </a:spcBef>
        <a:spcAft>
          <a:spcPct val="0"/>
        </a:spcAft>
        <a:defRPr sz="2600">
          <a:solidFill>
            <a:schemeClr val="accent2"/>
          </a:solidFill>
          <a:latin typeface="Arial" charset="0"/>
        </a:defRPr>
      </a:lvl2pPr>
      <a:lvl3pPr algn="l" rtl="0" eaLnBrk="0" fontAlgn="base" hangingPunct="0">
        <a:lnSpc>
          <a:spcPct val="90000"/>
        </a:lnSpc>
        <a:spcBef>
          <a:spcPct val="0"/>
        </a:spcBef>
        <a:spcAft>
          <a:spcPct val="0"/>
        </a:spcAft>
        <a:defRPr sz="2600">
          <a:solidFill>
            <a:schemeClr val="accent2"/>
          </a:solidFill>
          <a:latin typeface="Arial" charset="0"/>
        </a:defRPr>
      </a:lvl3pPr>
      <a:lvl4pPr algn="l" rtl="0" eaLnBrk="0" fontAlgn="base" hangingPunct="0">
        <a:lnSpc>
          <a:spcPct val="90000"/>
        </a:lnSpc>
        <a:spcBef>
          <a:spcPct val="0"/>
        </a:spcBef>
        <a:spcAft>
          <a:spcPct val="0"/>
        </a:spcAft>
        <a:defRPr sz="2600">
          <a:solidFill>
            <a:schemeClr val="accent2"/>
          </a:solidFill>
          <a:latin typeface="Arial" charset="0"/>
        </a:defRPr>
      </a:lvl4pPr>
      <a:lvl5pPr algn="l" rtl="0" eaLnBrk="0" fontAlgn="base" hangingPunct="0">
        <a:lnSpc>
          <a:spcPct val="90000"/>
        </a:lnSpc>
        <a:spcBef>
          <a:spcPct val="0"/>
        </a:spcBef>
        <a:spcAft>
          <a:spcPct val="0"/>
        </a:spcAft>
        <a:defRPr sz="2600">
          <a:solidFill>
            <a:schemeClr val="accent2"/>
          </a:solidFill>
          <a:latin typeface="Arial" charset="0"/>
        </a:defRPr>
      </a:lvl5pPr>
      <a:lvl6pPr marL="457200" algn="l" rtl="0" fontAlgn="base">
        <a:lnSpc>
          <a:spcPct val="90000"/>
        </a:lnSpc>
        <a:spcBef>
          <a:spcPct val="0"/>
        </a:spcBef>
        <a:spcAft>
          <a:spcPct val="0"/>
        </a:spcAft>
        <a:defRPr sz="2600">
          <a:solidFill>
            <a:schemeClr val="accent2"/>
          </a:solidFill>
          <a:latin typeface="Arial" charset="0"/>
        </a:defRPr>
      </a:lvl6pPr>
      <a:lvl7pPr marL="914400" algn="l" rtl="0" fontAlgn="base">
        <a:lnSpc>
          <a:spcPct val="90000"/>
        </a:lnSpc>
        <a:spcBef>
          <a:spcPct val="0"/>
        </a:spcBef>
        <a:spcAft>
          <a:spcPct val="0"/>
        </a:spcAft>
        <a:defRPr sz="2600">
          <a:solidFill>
            <a:schemeClr val="accent2"/>
          </a:solidFill>
          <a:latin typeface="Arial" charset="0"/>
        </a:defRPr>
      </a:lvl7pPr>
      <a:lvl8pPr marL="1371600" algn="l" rtl="0" fontAlgn="base">
        <a:lnSpc>
          <a:spcPct val="90000"/>
        </a:lnSpc>
        <a:spcBef>
          <a:spcPct val="0"/>
        </a:spcBef>
        <a:spcAft>
          <a:spcPct val="0"/>
        </a:spcAft>
        <a:defRPr sz="2600">
          <a:solidFill>
            <a:schemeClr val="accent2"/>
          </a:solidFill>
          <a:latin typeface="Arial" charset="0"/>
        </a:defRPr>
      </a:lvl8pPr>
      <a:lvl9pPr marL="1828800" algn="l" rtl="0" fontAlgn="base">
        <a:lnSpc>
          <a:spcPct val="90000"/>
        </a:lnSpc>
        <a:spcBef>
          <a:spcPct val="0"/>
        </a:spcBef>
        <a:spcAft>
          <a:spcPct val="0"/>
        </a:spcAft>
        <a:defRPr sz="2600">
          <a:solidFill>
            <a:schemeClr val="accent2"/>
          </a:solidFill>
          <a:latin typeface="Arial" charset="0"/>
        </a:defRPr>
      </a:lvl9pPr>
    </p:titleStyle>
    <p:bodyStyle>
      <a:lvl1pPr marL="287338" indent="-287338" algn="l" rtl="0" eaLnBrk="0" fontAlgn="base" hangingPunct="0">
        <a:spcBef>
          <a:spcPct val="20000"/>
        </a:spcBef>
        <a:spcAft>
          <a:spcPct val="0"/>
        </a:spcAft>
        <a:buClr>
          <a:schemeClr val="accent2"/>
        </a:buClr>
        <a:buSzPct val="110000"/>
        <a:buFont typeface="Times" pitchFamily="18" charset="0"/>
        <a:buChar char="•"/>
        <a:defRPr sz="2000">
          <a:solidFill>
            <a:schemeClr val="tx1"/>
          </a:solidFill>
          <a:latin typeface="+mn-lt"/>
          <a:ea typeface="+mn-ea"/>
          <a:cs typeface="+mn-cs"/>
        </a:defRPr>
      </a:lvl1pPr>
      <a:lvl2pPr marL="723900" indent="-246063" algn="l" rtl="0" eaLnBrk="0" fontAlgn="base" hangingPunct="0">
        <a:spcBef>
          <a:spcPct val="20000"/>
        </a:spcBef>
        <a:spcAft>
          <a:spcPct val="0"/>
        </a:spcAft>
        <a:buClr>
          <a:schemeClr val="accent2"/>
        </a:buClr>
        <a:buSzPct val="115000"/>
        <a:buFont typeface="Times" pitchFamily="18" charset="0"/>
        <a:buChar char="•"/>
        <a:defRPr>
          <a:solidFill>
            <a:schemeClr val="tx1"/>
          </a:solidFill>
          <a:latin typeface="+mn-lt"/>
        </a:defRPr>
      </a:lvl2pPr>
      <a:lvl3pPr marL="1135063" indent="-220663" algn="just" rtl="0" eaLnBrk="0" fontAlgn="base" hangingPunct="0">
        <a:spcBef>
          <a:spcPct val="20000"/>
        </a:spcBef>
        <a:spcAft>
          <a:spcPct val="0"/>
        </a:spcAft>
        <a:buClr>
          <a:schemeClr val="accent2"/>
        </a:buClr>
        <a:buSzPct val="90000"/>
        <a:buFont typeface="Times" pitchFamily="18" charset="0"/>
        <a:buChar char="•"/>
        <a:defRPr sz="1600">
          <a:solidFill>
            <a:schemeClr val="tx1"/>
          </a:solidFill>
          <a:latin typeface="+mn-lt"/>
        </a:defRPr>
      </a:lvl3pPr>
      <a:lvl4pPr marL="1503363" indent="-207963"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4pPr>
      <a:lvl5pPr marL="1898650" indent="-204788"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learnpythonthehardway.org/book/ex42.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java.sun.com/docs/books/tutorial/java/concepts/object.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ctrTitle"/>
          </p:nvPr>
        </p:nvSpPr>
        <p:spPr>
          <a:xfrm>
            <a:off x="2246314" y="438151"/>
            <a:ext cx="7831137" cy="1095375"/>
          </a:xfrm>
        </p:spPr>
        <p:txBody>
          <a:bodyPr/>
          <a:lstStyle/>
          <a:p>
            <a:pPr eaLnBrk="1" hangingPunct="1"/>
            <a:r>
              <a:rPr lang="en-US" sz="2800" dirty="0"/>
              <a:t>Object Oriented Programming</a:t>
            </a:r>
            <a:br>
              <a:rPr lang="en-US" sz="2800" dirty="0"/>
            </a:br>
            <a:r>
              <a:rPr lang="en-US" sz="2800" dirty="0"/>
              <a:t>Semester 2</a:t>
            </a:r>
          </a:p>
        </p:txBody>
      </p:sp>
      <p:sp>
        <p:nvSpPr>
          <p:cNvPr id="81923" name="Rectangle 9"/>
          <p:cNvSpPr>
            <a:spLocks noChangeArrowheads="1"/>
          </p:cNvSpPr>
          <p:nvPr/>
        </p:nvSpPr>
        <p:spPr bwMode="auto">
          <a:xfrm>
            <a:off x="2236788" y="1543051"/>
            <a:ext cx="7834312" cy="804863"/>
          </a:xfrm>
          <a:prstGeom prst="rect">
            <a:avLst/>
          </a:prstGeom>
          <a:noFill/>
          <a:ln w="9525">
            <a:noFill/>
            <a:miter lim="800000"/>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charset="0"/>
                <a:ea typeface="+mn-ea"/>
                <a:cs typeface="Arial" charset="0"/>
              </a:rPr>
              <a:t>Les 1: Klassen en </a:t>
            </a:r>
            <a:r>
              <a:rPr kumimoji="0" lang="en-US" sz="2400" b="0" i="0" u="none" strike="noStrike" kern="1200" cap="none" spc="0" normalizeH="0" baseline="0" noProof="0" dirty="0" err="1">
                <a:ln>
                  <a:noFill/>
                </a:ln>
                <a:solidFill>
                  <a:prstClr val="white"/>
                </a:solidFill>
                <a:effectLst/>
                <a:uLnTx/>
                <a:uFillTx/>
                <a:latin typeface="Arial" charset="0"/>
                <a:ea typeface="+mn-ea"/>
                <a:cs typeface="Arial" charset="0"/>
              </a:rPr>
              <a:t>objecten</a:t>
            </a:r>
            <a:endParaRPr kumimoji="0" lang="en-US" sz="2400" b="0" i="0" u="none" strike="noStrike" kern="1200" cap="none" spc="0" normalizeH="0" baseline="0" noProof="0" dirty="0">
              <a:ln>
                <a:noFill/>
              </a:ln>
              <a:solidFill>
                <a:prstClr val="white"/>
              </a:solidFill>
              <a:effectLst/>
              <a:uLnTx/>
              <a:uFillTx/>
              <a:latin typeface="Arial" charset="0"/>
              <a:ea typeface="+mn-ea"/>
              <a:cs typeface="Arial" charset="0"/>
            </a:endParaRPr>
          </a:p>
        </p:txBody>
      </p:sp>
      <p:sp>
        <p:nvSpPr>
          <p:cNvPr id="81924" name="Text Box 10"/>
          <p:cNvSpPr txBox="1">
            <a:spLocks noChangeArrowheads="1"/>
          </p:cNvSpPr>
          <p:nvPr/>
        </p:nvSpPr>
        <p:spPr bwMode="auto">
          <a:xfrm>
            <a:off x="9108814" y="2941638"/>
            <a:ext cx="854336" cy="215444"/>
          </a:xfrm>
          <a:prstGeom prst="rect">
            <a:avLst/>
          </a:prstGeom>
          <a:noFill/>
          <a:ln w="9525">
            <a:noFill/>
            <a:miter lim="800000"/>
            <a:headEnd/>
            <a:tailEnd/>
          </a:ln>
        </p:spPr>
        <p:txBody>
          <a:bodyPr wrap="none" lIns="0" tIns="0" rIns="0" bIns="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charset="0"/>
                <a:ea typeface="+mn-ea"/>
                <a:cs typeface="Arial" charset="0"/>
              </a:rPr>
              <a:t>Tim Dams</a:t>
            </a:r>
            <a:endParaRPr kumimoji="0" lang="en-US" sz="1400" b="0" i="0" u="none" strike="noStrike" kern="1200" cap="none" spc="0" normalizeH="0" baseline="0" noProof="0" dirty="0">
              <a:ln>
                <a:noFill/>
              </a:ln>
              <a:solidFill>
                <a:prstClr val="white"/>
              </a:solidFill>
              <a:effectLst/>
              <a:uLnTx/>
              <a:uFillTx/>
              <a:latin typeface="Arial" charset="0"/>
              <a:ea typeface="+mn-ea"/>
              <a:cs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el 1"/>
          <p:cNvSpPr>
            <a:spLocks noGrp="1"/>
          </p:cNvSpPr>
          <p:nvPr>
            <p:ph type="title"/>
          </p:nvPr>
        </p:nvSpPr>
        <p:spPr/>
        <p:txBody>
          <a:bodyPr/>
          <a:lstStyle/>
          <a:p>
            <a:r>
              <a:rPr lang="en-IE"/>
              <a:t>Soorten en voorwerpen</a:t>
            </a:r>
          </a:p>
        </p:txBody>
      </p:sp>
      <p:sp>
        <p:nvSpPr>
          <p:cNvPr id="59395" name="Tijdelijke aanduiding voor inhoud 2"/>
          <p:cNvSpPr>
            <a:spLocks noGrp="1"/>
          </p:cNvSpPr>
          <p:nvPr>
            <p:ph idx="1"/>
          </p:nvPr>
        </p:nvSpPr>
        <p:spPr/>
        <p:txBody>
          <a:bodyPr/>
          <a:lstStyle/>
          <a:p>
            <a:r>
              <a:rPr lang="en-IE" dirty="0"/>
              <a:t>We </a:t>
            </a:r>
            <a:r>
              <a:rPr lang="en-IE" dirty="0" err="1"/>
              <a:t>merken</a:t>
            </a:r>
            <a:r>
              <a:rPr lang="en-IE" dirty="0"/>
              <a:t> </a:t>
            </a:r>
            <a:r>
              <a:rPr lang="en-IE" dirty="0" err="1"/>
              <a:t>onmiddellijk</a:t>
            </a:r>
            <a:r>
              <a:rPr lang="en-IE" dirty="0"/>
              <a:t> </a:t>
            </a:r>
            <a:r>
              <a:rPr lang="en-IE" dirty="0" err="1"/>
              <a:t>een</a:t>
            </a:r>
            <a:r>
              <a:rPr lang="en-IE" dirty="0"/>
              <a:t> </a:t>
            </a:r>
            <a:r>
              <a:rPr lang="en-IE" dirty="0" err="1"/>
              <a:t>aantal</a:t>
            </a:r>
            <a:r>
              <a:rPr lang="en-IE" dirty="0"/>
              <a:t> </a:t>
            </a:r>
            <a:r>
              <a:rPr lang="en-IE" u="sng" dirty="0" err="1"/>
              <a:t>voorwerpen</a:t>
            </a:r>
            <a:r>
              <a:rPr lang="en-IE" dirty="0"/>
              <a:t> van </a:t>
            </a:r>
            <a:r>
              <a:rPr lang="en-IE" dirty="0" err="1"/>
              <a:t>een</a:t>
            </a:r>
            <a:r>
              <a:rPr lang="en-IE" dirty="0"/>
              <a:t> </a:t>
            </a:r>
            <a:r>
              <a:rPr lang="en-IE" dirty="0" err="1"/>
              <a:t>zelfde</a:t>
            </a:r>
            <a:r>
              <a:rPr lang="en-IE" dirty="0"/>
              <a:t> </a:t>
            </a:r>
            <a:r>
              <a:rPr lang="en-IE" u="sng" dirty="0" err="1"/>
              <a:t>soort</a:t>
            </a:r>
            <a:r>
              <a:rPr lang="en-IE" dirty="0"/>
              <a:t> op:	</a:t>
            </a:r>
          </a:p>
          <a:p>
            <a:pPr lvl="1"/>
            <a:r>
              <a:rPr lang="en-IE" dirty="0" err="1"/>
              <a:t>Voetgangers</a:t>
            </a:r>
            <a:r>
              <a:rPr lang="en-IE" dirty="0"/>
              <a:t>, </a:t>
            </a:r>
            <a:r>
              <a:rPr lang="en-IE" dirty="0" err="1"/>
              <a:t>fietsers</a:t>
            </a:r>
            <a:r>
              <a:rPr lang="en-IE" dirty="0"/>
              <a:t>, auto’s en </a:t>
            </a:r>
            <a:r>
              <a:rPr lang="en-IE" dirty="0" err="1"/>
              <a:t>verkeerslichten</a:t>
            </a:r>
            <a:endParaRPr lang="en-IE" dirty="0"/>
          </a:p>
          <a:p>
            <a:pPr lvl="1"/>
            <a:endParaRPr lang="en-IE" dirty="0"/>
          </a:p>
          <a:p>
            <a:pPr lvl="2"/>
            <a:r>
              <a:rPr lang="en-IE" dirty="0"/>
              <a:t>Twee </a:t>
            </a:r>
            <a:r>
              <a:rPr lang="en-IE" dirty="0" err="1"/>
              <a:t>voorwerpen</a:t>
            </a:r>
            <a:r>
              <a:rPr lang="en-IE" dirty="0"/>
              <a:t> van </a:t>
            </a:r>
            <a:r>
              <a:rPr lang="en-IE" dirty="0" err="1"/>
              <a:t>soort</a:t>
            </a:r>
            <a:r>
              <a:rPr lang="en-IE" dirty="0"/>
              <a:t> ‘</a:t>
            </a:r>
            <a:r>
              <a:rPr lang="en-IE" dirty="0" err="1"/>
              <a:t>voetganger</a:t>
            </a:r>
            <a:r>
              <a:rPr lang="en-IE" dirty="0"/>
              <a:t>’</a:t>
            </a:r>
          </a:p>
          <a:p>
            <a:pPr lvl="2"/>
            <a:r>
              <a:rPr lang="en-IE" dirty="0"/>
              <a:t>Twee van het </a:t>
            </a:r>
            <a:r>
              <a:rPr lang="en-IE" dirty="0" err="1"/>
              <a:t>soort</a:t>
            </a:r>
            <a:r>
              <a:rPr lang="en-IE" dirty="0"/>
              <a:t> ‘</a:t>
            </a:r>
            <a:r>
              <a:rPr lang="en-IE" dirty="0" err="1"/>
              <a:t>fietser</a:t>
            </a:r>
            <a:r>
              <a:rPr lang="en-IE" dirty="0"/>
              <a:t>’</a:t>
            </a:r>
          </a:p>
          <a:p>
            <a:pPr lvl="2"/>
            <a:r>
              <a:rPr lang="en-IE" dirty="0"/>
              <a:t>3 van het </a:t>
            </a:r>
            <a:r>
              <a:rPr lang="en-IE" dirty="0" err="1"/>
              <a:t>soort</a:t>
            </a:r>
            <a:r>
              <a:rPr lang="en-IE" dirty="0"/>
              <a:t> ‘auto’</a:t>
            </a:r>
          </a:p>
          <a:p>
            <a:pPr lvl="2"/>
            <a:r>
              <a:rPr lang="en-IE" dirty="0"/>
              <a:t>Twee van het </a:t>
            </a:r>
            <a:r>
              <a:rPr lang="en-IE" dirty="0" err="1"/>
              <a:t>soort</a:t>
            </a:r>
            <a:r>
              <a:rPr lang="en-IE" dirty="0"/>
              <a:t> ‘</a:t>
            </a:r>
            <a:r>
              <a:rPr lang="en-IE" dirty="0" err="1"/>
              <a:t>verkeerslicht</a:t>
            </a:r>
            <a:r>
              <a:rPr lang="en-IE" dirty="0"/>
              <a:t>’</a:t>
            </a:r>
          </a:p>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7CD2291-D8B3-4D33-A7BB-CCB041F98F8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2724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hthoek 4"/>
          <p:cNvSpPr>
            <a:spLocks noChangeArrowheads="1"/>
          </p:cNvSpPr>
          <p:nvPr/>
        </p:nvSpPr>
        <p:spPr bwMode="auto">
          <a:xfrm>
            <a:off x="754602" y="1214439"/>
            <a:ext cx="11437398" cy="1335497"/>
          </a:xfrm>
          <a:prstGeom prst="rect">
            <a:avLst/>
          </a:prstGeom>
          <a:solidFill>
            <a:srgbClr val="FFCC66"/>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60419" name="Titel 1"/>
          <p:cNvSpPr>
            <a:spLocks noGrp="1"/>
          </p:cNvSpPr>
          <p:nvPr>
            <p:ph type="title"/>
          </p:nvPr>
        </p:nvSpPr>
        <p:spPr/>
        <p:txBody>
          <a:bodyPr/>
          <a:lstStyle/>
          <a:p>
            <a:r>
              <a:rPr lang="en-IE"/>
              <a:t>Klassen en objecten: eerste invalshoek</a:t>
            </a:r>
          </a:p>
        </p:txBody>
      </p:sp>
      <p:sp>
        <p:nvSpPr>
          <p:cNvPr id="3" name="Tijdelijke aanduiding voor inhoud 2"/>
          <p:cNvSpPr>
            <a:spLocks noGrp="1"/>
          </p:cNvSpPr>
          <p:nvPr>
            <p:ph idx="1"/>
          </p:nvPr>
        </p:nvSpPr>
        <p:spPr/>
        <p:txBody>
          <a:bodyPr/>
          <a:lstStyle/>
          <a:p>
            <a:pPr>
              <a:buFont typeface="Times" pitchFamily="18" charset="0"/>
              <a:buNone/>
            </a:pPr>
            <a:r>
              <a:rPr lang="en-IE" b="1" dirty="0" err="1"/>
              <a:t>Klasse</a:t>
            </a:r>
            <a:r>
              <a:rPr lang="en-IE" b="1" dirty="0"/>
              <a:t>: </a:t>
            </a:r>
            <a:r>
              <a:rPr lang="en-IE" u="sng" dirty="0" err="1"/>
              <a:t>beschrijving</a:t>
            </a:r>
            <a:r>
              <a:rPr lang="en-IE" u="sng" dirty="0"/>
              <a:t> en </a:t>
            </a:r>
            <a:r>
              <a:rPr lang="en-IE" u="sng" dirty="0" err="1"/>
              <a:t>verzameling</a:t>
            </a:r>
            <a:r>
              <a:rPr lang="en-IE" u="sng" dirty="0"/>
              <a:t> van </a:t>
            </a:r>
            <a:r>
              <a:rPr lang="en-IE" u="sng" dirty="0" err="1"/>
              <a:t>dingen</a:t>
            </a:r>
            <a:r>
              <a:rPr lang="en-IE" u="sng" dirty="0"/>
              <a:t> </a:t>
            </a:r>
            <a:r>
              <a:rPr lang="en-IE" dirty="0"/>
              <a:t>(</a:t>
            </a:r>
            <a:r>
              <a:rPr lang="en-IE" dirty="0" err="1"/>
              <a:t>objecten</a:t>
            </a:r>
            <a:r>
              <a:rPr lang="en-IE" dirty="0"/>
              <a:t>) met </a:t>
            </a:r>
            <a:r>
              <a:rPr lang="en-IE" dirty="0" err="1"/>
              <a:t>soortgelijke</a:t>
            </a:r>
            <a:r>
              <a:rPr lang="en-IE" dirty="0"/>
              <a:t> </a:t>
            </a:r>
            <a:r>
              <a:rPr lang="en-IE" dirty="0" err="1"/>
              <a:t>eigenschappen</a:t>
            </a:r>
            <a:endParaRPr lang="en-IE" dirty="0"/>
          </a:p>
          <a:p>
            <a:pPr>
              <a:buFont typeface="Times" pitchFamily="18" charset="0"/>
              <a:buNone/>
            </a:pPr>
            <a:endParaRPr lang="en-IE" b="1" dirty="0"/>
          </a:p>
          <a:p>
            <a:pPr>
              <a:buFont typeface="Times" pitchFamily="18" charset="0"/>
              <a:buNone/>
            </a:pPr>
            <a:r>
              <a:rPr lang="en-IE" i="1" dirty="0" err="1"/>
              <a:t>Individueel</a:t>
            </a:r>
            <a:r>
              <a:rPr lang="en-IE" i="1" dirty="0"/>
              <a:t> </a:t>
            </a:r>
            <a:r>
              <a:rPr lang="en-IE" b="1" dirty="0"/>
              <a:t>Object: </a:t>
            </a:r>
            <a:r>
              <a:rPr lang="en-IE" dirty="0"/>
              <a:t> </a:t>
            </a:r>
            <a:r>
              <a:rPr lang="en-IE" u="sng" dirty="0" err="1"/>
              <a:t>instantie</a:t>
            </a:r>
            <a:r>
              <a:rPr lang="en-IE" dirty="0"/>
              <a:t> van </a:t>
            </a:r>
            <a:r>
              <a:rPr lang="en-IE" dirty="0" err="1"/>
              <a:t>een</a:t>
            </a:r>
            <a:r>
              <a:rPr lang="en-IE" dirty="0"/>
              <a:t> </a:t>
            </a:r>
            <a:r>
              <a:rPr lang="en-IE" dirty="0" err="1"/>
              <a:t>klasse</a:t>
            </a:r>
            <a:endParaRPr lang="en-IE" dirty="0"/>
          </a:p>
          <a:p>
            <a:pPr>
              <a:buFont typeface="Times" pitchFamily="18" charset="0"/>
              <a:buNone/>
            </a:pPr>
            <a:endParaRPr lang="en-IE" u="sng" dirty="0"/>
          </a:p>
          <a:p>
            <a:pPr lvl="2"/>
            <a:r>
              <a:rPr lang="en-IE" dirty="0"/>
              <a:t>Twee </a:t>
            </a:r>
            <a:r>
              <a:rPr lang="en-IE" dirty="0" err="1"/>
              <a:t>instanties</a:t>
            </a:r>
            <a:r>
              <a:rPr lang="en-IE" dirty="0"/>
              <a:t> van de </a:t>
            </a:r>
            <a:r>
              <a:rPr lang="en-IE" dirty="0" err="1"/>
              <a:t>klasse</a:t>
            </a:r>
            <a:r>
              <a:rPr lang="en-IE" dirty="0"/>
              <a:t> ‘</a:t>
            </a:r>
            <a:r>
              <a:rPr lang="en-IE" dirty="0" err="1"/>
              <a:t>voetganger</a:t>
            </a:r>
            <a:r>
              <a:rPr lang="en-IE" dirty="0"/>
              <a:t>’</a:t>
            </a:r>
          </a:p>
          <a:p>
            <a:pPr lvl="2"/>
            <a:r>
              <a:rPr lang="en-IE" dirty="0"/>
              <a:t>Twee van de </a:t>
            </a:r>
            <a:r>
              <a:rPr lang="en-IE" dirty="0" err="1"/>
              <a:t>klasse</a:t>
            </a:r>
            <a:r>
              <a:rPr lang="en-IE" dirty="0"/>
              <a:t> ‘</a:t>
            </a:r>
            <a:r>
              <a:rPr lang="en-IE" dirty="0" err="1"/>
              <a:t>fietser</a:t>
            </a:r>
            <a:r>
              <a:rPr lang="en-IE" dirty="0"/>
              <a:t>’</a:t>
            </a:r>
          </a:p>
          <a:p>
            <a:pPr lvl="2"/>
            <a:r>
              <a:rPr lang="en-IE" dirty="0"/>
              <a:t>3 van de </a:t>
            </a:r>
            <a:r>
              <a:rPr lang="en-IE" dirty="0" err="1"/>
              <a:t>klasse</a:t>
            </a:r>
            <a:r>
              <a:rPr lang="en-IE" dirty="0"/>
              <a:t> ‘auto’</a:t>
            </a:r>
          </a:p>
          <a:p>
            <a:pPr lvl="2"/>
            <a:r>
              <a:rPr lang="en-IE" dirty="0"/>
              <a:t>Twee van de </a:t>
            </a:r>
            <a:r>
              <a:rPr lang="en-IE" dirty="0" err="1"/>
              <a:t>klasse</a:t>
            </a:r>
            <a:r>
              <a:rPr lang="en-IE" dirty="0"/>
              <a:t> ‘</a:t>
            </a:r>
            <a:r>
              <a:rPr lang="en-IE" dirty="0" err="1"/>
              <a:t>verkeerslicht</a:t>
            </a:r>
            <a:r>
              <a:rPr lang="en-IE" dirty="0"/>
              <a: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169C01CA-08DE-4BBA-AD28-83ED0FAF1BB8}"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 name="Picture 2"/>
          <p:cNvPicPr>
            <a:picLocks noChangeAspect="1" noChangeArrowheads="1"/>
          </p:cNvPicPr>
          <p:nvPr/>
        </p:nvPicPr>
        <p:blipFill>
          <a:blip r:embed="rId4">
            <a:clrChange>
              <a:clrFrom>
                <a:srgbClr val="CC6600"/>
              </a:clrFrom>
              <a:clrTo>
                <a:srgbClr val="CC6600">
                  <a:alpha val="0"/>
                </a:srgbClr>
              </a:clrTo>
            </a:clrChange>
            <a:extLst>
              <a:ext uri="{28A0092B-C50C-407E-A947-70E740481C1C}">
                <a14:useLocalDpi xmlns:a14="http://schemas.microsoft.com/office/drawing/2010/main" val="0"/>
              </a:ext>
            </a:extLst>
          </a:blip>
          <a:srcRect/>
          <a:stretch>
            <a:fillRect/>
          </a:stretch>
        </p:blipFill>
        <p:spPr bwMode="auto">
          <a:xfrm>
            <a:off x="5596684" y="4375782"/>
            <a:ext cx="5269177" cy="274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descr="Afbeeldingsresultaat voor holy grail">
            <a:extLst>
              <a:ext uri="{FF2B5EF4-FFF2-40B4-BE49-F238E27FC236}">
                <a16:creationId xmlns:a16="http://schemas.microsoft.com/office/drawing/2014/main" id="{A2CFEB00-5472-4758-B2C1-05850B1AB7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618614"/>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13" name="gospel-ensemble-male-voices_D_minor">
            <a:hlinkClick r:id="" action="ppaction://media"/>
            <a:extLst>
              <a:ext uri="{FF2B5EF4-FFF2-40B4-BE49-F238E27FC236}">
                <a16:creationId xmlns:a16="http://schemas.microsoft.com/office/drawing/2014/main" id="{36EB4002-27AE-4760-A3BA-F4DA2E3615A3}"/>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287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wipe(down)">
                                      <p:cBhvr>
                                        <p:cTn id="17" dur="580">
                                          <p:stCondLst>
                                            <p:cond delay="0"/>
                                          </p:stCondLst>
                                        </p:cTn>
                                        <p:tgtEl>
                                          <p:spTgt spid="8194"/>
                                        </p:tgtEl>
                                      </p:cBhvr>
                                    </p:animEffect>
                                    <p:anim calcmode="lin" valueType="num">
                                      <p:cBhvr>
                                        <p:cTn id="18" dur="1822" tmFilter="0,0; 0.14,0.36; 0.43,0.73; 0.71,0.91; 1.0,1.0">
                                          <p:stCondLst>
                                            <p:cond delay="0"/>
                                          </p:stCondLst>
                                        </p:cTn>
                                        <p:tgtEl>
                                          <p:spTgt spid="8194"/>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8194"/>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8194"/>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8194"/>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8194"/>
                                        </p:tgtEl>
                                        <p:attrNameLst>
                                          <p:attrName>ppt_y</p:attrName>
                                        </p:attrNameLst>
                                      </p:cBhvr>
                                      <p:tavLst>
                                        <p:tav tm="0" fmla="#ppt_y-sin(pi*$)/81">
                                          <p:val>
                                            <p:fltVal val="0"/>
                                          </p:val>
                                        </p:tav>
                                        <p:tav tm="100000">
                                          <p:val>
                                            <p:fltVal val="1"/>
                                          </p:val>
                                        </p:tav>
                                      </p:tavLst>
                                    </p:anim>
                                    <p:animScale>
                                      <p:cBhvr>
                                        <p:cTn id="23" dur="26">
                                          <p:stCondLst>
                                            <p:cond delay="650"/>
                                          </p:stCondLst>
                                        </p:cTn>
                                        <p:tgtEl>
                                          <p:spTgt spid="8194"/>
                                        </p:tgtEl>
                                      </p:cBhvr>
                                      <p:to x="100000" y="60000"/>
                                    </p:animScale>
                                    <p:animScale>
                                      <p:cBhvr>
                                        <p:cTn id="24" dur="166" decel="50000">
                                          <p:stCondLst>
                                            <p:cond delay="676"/>
                                          </p:stCondLst>
                                        </p:cTn>
                                        <p:tgtEl>
                                          <p:spTgt spid="8194"/>
                                        </p:tgtEl>
                                      </p:cBhvr>
                                      <p:to x="100000" y="100000"/>
                                    </p:animScale>
                                    <p:animScale>
                                      <p:cBhvr>
                                        <p:cTn id="25" dur="26">
                                          <p:stCondLst>
                                            <p:cond delay="1312"/>
                                          </p:stCondLst>
                                        </p:cTn>
                                        <p:tgtEl>
                                          <p:spTgt spid="8194"/>
                                        </p:tgtEl>
                                      </p:cBhvr>
                                      <p:to x="100000" y="80000"/>
                                    </p:animScale>
                                    <p:animScale>
                                      <p:cBhvr>
                                        <p:cTn id="26" dur="166" decel="50000">
                                          <p:stCondLst>
                                            <p:cond delay="1338"/>
                                          </p:stCondLst>
                                        </p:cTn>
                                        <p:tgtEl>
                                          <p:spTgt spid="8194"/>
                                        </p:tgtEl>
                                      </p:cBhvr>
                                      <p:to x="100000" y="100000"/>
                                    </p:animScale>
                                    <p:animScale>
                                      <p:cBhvr>
                                        <p:cTn id="27" dur="26">
                                          <p:stCondLst>
                                            <p:cond delay="1642"/>
                                          </p:stCondLst>
                                        </p:cTn>
                                        <p:tgtEl>
                                          <p:spTgt spid="8194"/>
                                        </p:tgtEl>
                                      </p:cBhvr>
                                      <p:to x="100000" y="90000"/>
                                    </p:animScale>
                                    <p:animScale>
                                      <p:cBhvr>
                                        <p:cTn id="28" dur="166" decel="50000">
                                          <p:stCondLst>
                                            <p:cond delay="1668"/>
                                          </p:stCondLst>
                                        </p:cTn>
                                        <p:tgtEl>
                                          <p:spTgt spid="8194"/>
                                        </p:tgtEl>
                                      </p:cBhvr>
                                      <p:to x="100000" y="100000"/>
                                    </p:animScale>
                                    <p:animScale>
                                      <p:cBhvr>
                                        <p:cTn id="29" dur="26">
                                          <p:stCondLst>
                                            <p:cond delay="1808"/>
                                          </p:stCondLst>
                                        </p:cTn>
                                        <p:tgtEl>
                                          <p:spTgt spid="8194"/>
                                        </p:tgtEl>
                                      </p:cBhvr>
                                      <p:to x="100000" y="95000"/>
                                    </p:animScale>
                                    <p:animScale>
                                      <p:cBhvr>
                                        <p:cTn id="30" dur="166" decel="50000">
                                          <p:stCondLst>
                                            <p:cond delay="1834"/>
                                          </p:stCondLst>
                                        </p:cTn>
                                        <p:tgtEl>
                                          <p:spTgt spid="8194"/>
                                        </p:tgtEl>
                                      </p:cBhvr>
                                      <p:to x="100000" y="100000"/>
                                    </p:animScale>
                                  </p:childTnLst>
                                </p:cTn>
                              </p:par>
                              <p:par>
                                <p:cTn id="31" presetID="1" presetClass="mediacall" presetSubtype="0" fill="hold" nodeType="withEffect">
                                  <p:stCondLst>
                                    <p:cond delay="0"/>
                                  </p:stCondLst>
                                  <p:childTnLst>
                                    <p:cmd type="call" cmd="playFrom(0.0)">
                                      <p:cBhvr>
                                        <p:cTn id="32" dur="546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3"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el 1"/>
          <p:cNvSpPr>
            <a:spLocks noGrp="1"/>
          </p:cNvSpPr>
          <p:nvPr>
            <p:ph type="title"/>
          </p:nvPr>
        </p:nvSpPr>
        <p:spPr/>
        <p:txBody>
          <a:bodyPr/>
          <a:lstStyle/>
          <a:p>
            <a:r>
              <a:rPr lang="en-IE"/>
              <a:t>Klassen en objecten: tweede invashoek</a:t>
            </a:r>
          </a:p>
        </p:txBody>
      </p:sp>
      <p:sp>
        <p:nvSpPr>
          <p:cNvPr id="3" name="Tijdelijke aanduiding voor inhoud 2"/>
          <p:cNvSpPr>
            <a:spLocks noGrp="1"/>
          </p:cNvSpPr>
          <p:nvPr>
            <p:ph idx="1"/>
          </p:nvPr>
        </p:nvSpPr>
        <p:spPr/>
        <p:txBody>
          <a:bodyPr/>
          <a:lstStyle/>
          <a:p>
            <a:r>
              <a:rPr lang="en-IE" dirty="0" err="1"/>
              <a:t>Bouwplan</a:t>
            </a:r>
            <a:r>
              <a:rPr lang="en-IE" dirty="0"/>
              <a:t> is </a:t>
            </a:r>
            <a:r>
              <a:rPr lang="en-IE" dirty="0" err="1"/>
              <a:t>een</a:t>
            </a:r>
            <a:r>
              <a:rPr lang="en-IE" dirty="0"/>
              <a:t> </a:t>
            </a:r>
            <a:r>
              <a:rPr lang="en-IE" dirty="0" err="1"/>
              <a:t>leidraad</a:t>
            </a:r>
            <a:r>
              <a:rPr lang="en-IE" dirty="0"/>
              <a:t> </a:t>
            </a:r>
            <a:r>
              <a:rPr lang="en-IE" dirty="0" err="1"/>
              <a:t>om</a:t>
            </a:r>
            <a:r>
              <a:rPr lang="en-IE" dirty="0"/>
              <a:t> 1 of </a:t>
            </a:r>
            <a:r>
              <a:rPr lang="en-IE" dirty="0" err="1"/>
              <a:t>meer</a:t>
            </a:r>
            <a:r>
              <a:rPr lang="en-IE" dirty="0"/>
              <a:t> </a:t>
            </a:r>
            <a:r>
              <a:rPr lang="en-IE" dirty="0" err="1"/>
              <a:t>huizen</a:t>
            </a:r>
            <a:r>
              <a:rPr lang="en-IE" dirty="0"/>
              <a:t> </a:t>
            </a:r>
            <a:r>
              <a:rPr lang="en-IE" dirty="0" err="1"/>
              <a:t>te</a:t>
            </a:r>
            <a:r>
              <a:rPr lang="en-IE" dirty="0"/>
              <a:t> </a:t>
            </a:r>
            <a:r>
              <a:rPr lang="en-IE" dirty="0" err="1"/>
              <a:t>construeren</a:t>
            </a:r>
            <a:r>
              <a:rPr lang="en-IE" dirty="0"/>
              <a:t>.</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b="1" dirty="0" err="1"/>
              <a:t>Bouwplan</a:t>
            </a:r>
            <a:r>
              <a:rPr lang="en-IE" b="1" dirty="0"/>
              <a:t> = de </a:t>
            </a:r>
            <a:r>
              <a:rPr lang="en-IE" b="1" dirty="0" err="1"/>
              <a:t>klasse</a:t>
            </a:r>
            <a:r>
              <a:rPr lang="en-IE" b="1" dirty="0"/>
              <a:t> </a:t>
            </a:r>
            <a:r>
              <a:rPr lang="en-IE" dirty="0"/>
              <a:t>(</a:t>
            </a:r>
            <a:r>
              <a:rPr lang="en-IE" dirty="0" err="1"/>
              <a:t>alle</a:t>
            </a:r>
            <a:r>
              <a:rPr lang="en-IE" dirty="0"/>
              <a:t> </a:t>
            </a:r>
            <a:r>
              <a:rPr lang="en-IE" dirty="0" err="1"/>
              <a:t>huizen</a:t>
            </a:r>
            <a:r>
              <a:rPr lang="en-IE" dirty="0"/>
              <a:t> </a:t>
            </a:r>
            <a:r>
              <a:rPr lang="en-IE" dirty="0" err="1"/>
              <a:t>zijn</a:t>
            </a:r>
            <a:r>
              <a:rPr lang="en-IE" dirty="0"/>
              <a:t> van </a:t>
            </a:r>
            <a:r>
              <a:rPr lang="en-IE" dirty="0" err="1"/>
              <a:t>dezelfde</a:t>
            </a:r>
            <a:r>
              <a:rPr lang="en-IE" dirty="0"/>
              <a:t> </a:t>
            </a:r>
            <a:r>
              <a:rPr lang="en-IE" dirty="0" err="1"/>
              <a:t>soort</a:t>
            </a:r>
            <a:r>
              <a:rPr lang="en-IE" dirty="0"/>
              <a:t>)</a:t>
            </a:r>
          </a:p>
          <a:p>
            <a:r>
              <a:rPr lang="en-IE" b="1" dirty="0" err="1"/>
              <a:t>Huis</a:t>
            </a:r>
            <a:r>
              <a:rPr lang="en-IE" b="1" dirty="0"/>
              <a:t>= </a:t>
            </a:r>
            <a:r>
              <a:rPr lang="en-IE" b="1" dirty="0" err="1"/>
              <a:t>instantie</a:t>
            </a:r>
            <a:r>
              <a:rPr lang="en-IE" b="1" dirty="0"/>
              <a:t> van het </a:t>
            </a:r>
            <a:r>
              <a:rPr lang="en-IE" b="1" dirty="0" err="1"/>
              <a:t>bouwplan</a:t>
            </a:r>
            <a:r>
              <a:rPr lang="en-IE" dirty="0"/>
              <a:t>, maar </a:t>
            </a:r>
            <a:r>
              <a:rPr lang="en-IE" dirty="0" err="1"/>
              <a:t>dus</a:t>
            </a:r>
            <a:r>
              <a:rPr lang="en-IE" dirty="0"/>
              <a:t> </a:t>
            </a:r>
            <a:r>
              <a:rPr lang="en-IE" dirty="0" err="1"/>
              <a:t>ieder</a:t>
            </a:r>
            <a:r>
              <a:rPr lang="en-IE" dirty="0"/>
              <a:t> object </a:t>
            </a:r>
            <a:r>
              <a:rPr lang="en-IE" dirty="0" err="1"/>
              <a:t>heeft</a:t>
            </a:r>
            <a:r>
              <a:rPr lang="en-IE" dirty="0"/>
              <a:t> </a:t>
            </a:r>
            <a:r>
              <a:rPr lang="en-IE" dirty="0" err="1"/>
              <a:t>eigenschappen</a:t>
            </a:r>
            <a:r>
              <a:rPr lang="en-IE" dirty="0"/>
              <a:t> </a:t>
            </a:r>
            <a:r>
              <a:rPr lang="en-IE" dirty="0" err="1"/>
              <a:t>specifieke</a:t>
            </a:r>
            <a:r>
              <a:rPr lang="en-IE" dirty="0"/>
              <a:t> </a:t>
            </a:r>
            <a:r>
              <a:rPr lang="en-IE" dirty="0" err="1"/>
              <a:t>eigenschappen</a:t>
            </a:r>
            <a:r>
              <a:rPr lang="en-IE" dirty="0"/>
              <a:t> (</a:t>
            </a:r>
            <a:r>
              <a:rPr lang="en-IE" dirty="0" err="1"/>
              <a:t>kleur</a:t>
            </a:r>
            <a:r>
              <a:rPr lang="en-IE" dirty="0"/>
              <a:t> </a:t>
            </a:r>
            <a:r>
              <a:rPr lang="en-IE" dirty="0" err="1"/>
              <a:t>gevel</a:t>
            </a:r>
            <a:r>
              <a:rPr lang="en-IE" dirty="0"/>
              <a:t>, </a:t>
            </a:r>
            <a:r>
              <a:rPr lang="en-IE" dirty="0" err="1"/>
              <a:t>tegels</a:t>
            </a:r>
            <a:r>
              <a:rPr lang="en-IE" dirty="0"/>
              <a:t> in </a:t>
            </a:r>
            <a:r>
              <a:rPr lang="en-IE" dirty="0" err="1"/>
              <a:t>badamer</a:t>
            </a:r>
            <a:r>
              <a:rPr lang="en-IE" dirty="0"/>
              <a:t>, </a:t>
            </a:r>
            <a:r>
              <a:rPr lang="en-IE" dirty="0" err="1"/>
              <a:t>etc</a:t>
            </a:r>
            <a:r>
              <a:rPr lang="en-IE" dirty="0"/>
              <a:t>)</a:t>
            </a:r>
          </a:p>
          <a:p>
            <a:endParaRPr lang="en-IE" dirty="0"/>
          </a:p>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CF6A43DE-F720-4F5D-9E61-E2FD4E87ADB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1445" name="Picture 3"/>
          <p:cNvPicPr>
            <a:picLocks noChangeAspect="1" noChangeArrowheads="1"/>
          </p:cNvPicPr>
          <p:nvPr/>
        </p:nvPicPr>
        <p:blipFill>
          <a:blip r:embed="rId2" cstate="print"/>
          <a:srcRect/>
          <a:stretch>
            <a:fillRect/>
          </a:stretch>
        </p:blipFill>
        <p:spPr bwMode="auto">
          <a:xfrm>
            <a:off x="2141538" y="1981200"/>
            <a:ext cx="3562350" cy="2457450"/>
          </a:xfrm>
          <a:prstGeom prst="rect">
            <a:avLst/>
          </a:prstGeom>
          <a:noFill/>
          <a:ln w="9525">
            <a:noFill/>
            <a:miter lim="800000"/>
            <a:headEnd/>
            <a:tailEnd/>
          </a:ln>
        </p:spPr>
      </p:pic>
      <p:sp>
        <p:nvSpPr>
          <p:cNvPr id="7" name="PIJL-RECHTS 6"/>
          <p:cNvSpPr>
            <a:spLocks noChangeArrowheads="1"/>
          </p:cNvSpPr>
          <p:nvPr/>
        </p:nvSpPr>
        <p:spPr bwMode="auto">
          <a:xfrm>
            <a:off x="5495926" y="3028951"/>
            <a:ext cx="950913" cy="752475"/>
          </a:xfrm>
          <a:prstGeom prst="rightArrow">
            <a:avLst>
              <a:gd name="adj1" fmla="val 50000"/>
              <a:gd name="adj2" fmla="val 50063"/>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67588" name="Picture 4"/>
          <p:cNvPicPr>
            <a:picLocks noChangeAspect="1" noChangeArrowheads="1"/>
          </p:cNvPicPr>
          <p:nvPr/>
        </p:nvPicPr>
        <p:blipFill>
          <a:blip r:embed="rId3" cstate="print"/>
          <a:srcRect/>
          <a:stretch>
            <a:fillRect/>
          </a:stretch>
        </p:blipFill>
        <p:spPr bwMode="auto">
          <a:xfrm>
            <a:off x="6424614" y="1947864"/>
            <a:ext cx="2466975" cy="1570037"/>
          </a:xfrm>
          <a:prstGeom prst="rect">
            <a:avLst/>
          </a:prstGeom>
          <a:noFill/>
          <a:ln w="9525">
            <a:noFill/>
            <a:miter lim="800000"/>
            <a:headEnd/>
            <a:tailEnd/>
          </a:ln>
        </p:spPr>
      </p:pic>
      <p:pic>
        <p:nvPicPr>
          <p:cNvPr id="67589" name="Picture 5"/>
          <p:cNvPicPr>
            <a:picLocks noChangeAspect="1" noChangeArrowheads="1"/>
          </p:cNvPicPr>
          <p:nvPr/>
        </p:nvPicPr>
        <p:blipFill>
          <a:blip r:embed="rId4" cstate="print"/>
          <a:srcRect/>
          <a:stretch>
            <a:fillRect/>
          </a:stretch>
        </p:blipFill>
        <p:spPr bwMode="auto">
          <a:xfrm>
            <a:off x="8261351" y="2603500"/>
            <a:ext cx="2208213" cy="2071688"/>
          </a:xfrm>
          <a:prstGeom prst="rect">
            <a:avLst/>
          </a:prstGeom>
          <a:noFill/>
          <a:ln w="9525">
            <a:noFill/>
            <a:miter lim="800000"/>
            <a:headEnd/>
            <a:tailEnd/>
          </a:ln>
        </p:spPr>
      </p:pic>
      <p:pic>
        <p:nvPicPr>
          <p:cNvPr id="6759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724651" y="3038476"/>
            <a:ext cx="1598613" cy="1597025"/>
          </a:xfrm>
          <a:prstGeom prst="rect">
            <a:avLst/>
          </a:prstGeom>
          <a:noFill/>
          <a:ln w="9525">
            <a:noFill/>
            <a:miter lim="800000"/>
            <a:headEnd/>
            <a:tailEnd/>
          </a:ln>
        </p:spPr>
      </p:pic>
    </p:spTree>
    <p:extLst>
      <p:ext uri="{BB962C8B-B14F-4D97-AF65-F5344CB8AC3E}">
        <p14:creationId xmlns:p14="http://schemas.microsoft.com/office/powerpoint/2010/main" val="5013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el 1"/>
          <p:cNvSpPr>
            <a:spLocks noGrp="1"/>
          </p:cNvSpPr>
          <p:nvPr>
            <p:ph type="title"/>
          </p:nvPr>
        </p:nvSpPr>
        <p:spPr/>
        <p:txBody>
          <a:bodyPr/>
          <a:lstStyle/>
          <a:p>
            <a:r>
              <a:rPr lang="en-IE"/>
              <a:t>Oefeningen</a:t>
            </a:r>
          </a:p>
        </p:txBody>
      </p:sp>
      <p:sp>
        <p:nvSpPr>
          <p:cNvPr id="62467" name="Tijdelijke aanduiding voor inhoud 2"/>
          <p:cNvSpPr>
            <a:spLocks noGrp="1"/>
          </p:cNvSpPr>
          <p:nvPr>
            <p:ph idx="1"/>
          </p:nvPr>
        </p:nvSpPr>
        <p:spPr/>
        <p:txBody>
          <a:bodyPr/>
          <a:lstStyle/>
          <a:p>
            <a:r>
              <a:rPr lang="en-IE"/>
              <a:t>In de tabel staan een reeks woorden. Sommige zijn namen van klassen, andere van objecten van een klasse. Zet de objecten bij de juiste klassen.</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B81F54FA-A978-4E02-9134-246C179972C5}"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5" name="Tabel 4"/>
          <p:cNvGraphicFramePr>
            <a:graphicFrameLocks noGrp="1"/>
          </p:cNvGraphicFramePr>
          <p:nvPr/>
        </p:nvGraphicFramePr>
        <p:xfrm>
          <a:off x="2851150" y="2603500"/>
          <a:ext cx="6096000" cy="2225040"/>
        </p:xfrm>
        <a:graphic>
          <a:graphicData uri="http://schemas.openxmlformats.org/drawingml/2006/table">
            <a:tbl>
              <a:tblPr firstRow="1" bandRow="1">
                <a:tableStyleId>{16D9F66E-5EB9-4882-86FB-DCBF35E3C3E4}</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E" b="0" dirty="0"/>
                        <a:t>Volvo</a:t>
                      </a:r>
                    </a:p>
                  </a:txBody>
                  <a:tcPr/>
                </a:tc>
                <a:tc>
                  <a:txBody>
                    <a:bodyPr/>
                    <a:lstStyle/>
                    <a:p>
                      <a:r>
                        <a:rPr lang="en-IE" b="0" dirty="0" err="1"/>
                        <a:t>Beuk</a:t>
                      </a:r>
                      <a:endParaRPr lang="en-IE" b="0" dirty="0"/>
                    </a:p>
                  </a:txBody>
                  <a:tcPr/>
                </a:tc>
                <a:tc>
                  <a:txBody>
                    <a:bodyPr/>
                    <a:lstStyle/>
                    <a:p>
                      <a:r>
                        <a:rPr lang="en-IE" b="0" dirty="0" err="1"/>
                        <a:t>Eik</a:t>
                      </a:r>
                      <a:endParaRPr lang="en-IE" b="0" dirty="0"/>
                    </a:p>
                  </a:txBody>
                  <a:tcPr/>
                </a:tc>
                <a:extLst>
                  <a:ext uri="{0D108BD9-81ED-4DB2-BD59-A6C34878D82A}">
                    <a16:rowId xmlns:a16="http://schemas.microsoft.com/office/drawing/2014/main" val="10000"/>
                  </a:ext>
                </a:extLst>
              </a:tr>
              <a:tr h="370840">
                <a:tc>
                  <a:txBody>
                    <a:bodyPr/>
                    <a:lstStyle/>
                    <a:p>
                      <a:r>
                        <a:rPr lang="en-IE" dirty="0" err="1"/>
                        <a:t>Voertuig</a:t>
                      </a:r>
                      <a:endParaRPr lang="en-IE" dirty="0"/>
                    </a:p>
                  </a:txBody>
                  <a:tcPr/>
                </a:tc>
                <a:tc>
                  <a:txBody>
                    <a:bodyPr/>
                    <a:lstStyle/>
                    <a:p>
                      <a:r>
                        <a:rPr lang="en-IE" dirty="0" err="1"/>
                        <a:t>Fiets</a:t>
                      </a:r>
                      <a:endParaRPr lang="en-IE" dirty="0"/>
                    </a:p>
                  </a:txBody>
                  <a:tcPr/>
                </a:tc>
                <a:tc>
                  <a:txBody>
                    <a:bodyPr/>
                    <a:lstStyle/>
                    <a:p>
                      <a:r>
                        <a:rPr lang="en-IE" dirty="0" err="1"/>
                        <a:t>Heimwee</a:t>
                      </a:r>
                      <a:endParaRPr lang="en-IE" dirty="0"/>
                    </a:p>
                  </a:txBody>
                  <a:tcPr/>
                </a:tc>
                <a:extLst>
                  <a:ext uri="{0D108BD9-81ED-4DB2-BD59-A6C34878D82A}">
                    <a16:rowId xmlns:a16="http://schemas.microsoft.com/office/drawing/2014/main" val="10001"/>
                  </a:ext>
                </a:extLst>
              </a:tr>
              <a:tr h="370840">
                <a:tc>
                  <a:txBody>
                    <a:bodyPr/>
                    <a:lstStyle/>
                    <a:p>
                      <a:r>
                        <a:rPr lang="en-IE" dirty="0"/>
                        <a:t>Mercedes</a:t>
                      </a:r>
                    </a:p>
                  </a:txBody>
                  <a:tcPr/>
                </a:tc>
                <a:tc>
                  <a:txBody>
                    <a:bodyPr/>
                    <a:lstStyle/>
                    <a:p>
                      <a:r>
                        <a:rPr lang="en-IE" dirty="0" err="1"/>
                        <a:t>Vedriet</a:t>
                      </a:r>
                      <a:endParaRPr lang="en-IE" dirty="0"/>
                    </a:p>
                  </a:txBody>
                  <a:tcPr/>
                </a:tc>
                <a:tc>
                  <a:txBody>
                    <a:bodyPr/>
                    <a:lstStyle/>
                    <a:p>
                      <a:r>
                        <a:rPr lang="en-IE" dirty="0" err="1"/>
                        <a:t>Automerk</a:t>
                      </a:r>
                      <a:endParaRPr lang="en-IE" dirty="0"/>
                    </a:p>
                  </a:txBody>
                  <a:tcPr/>
                </a:tc>
                <a:extLst>
                  <a:ext uri="{0D108BD9-81ED-4DB2-BD59-A6C34878D82A}">
                    <a16:rowId xmlns:a16="http://schemas.microsoft.com/office/drawing/2014/main" val="10002"/>
                  </a:ext>
                </a:extLst>
              </a:tr>
              <a:tr h="370840">
                <a:tc>
                  <a:txBody>
                    <a:bodyPr/>
                    <a:lstStyle/>
                    <a:p>
                      <a:r>
                        <a:rPr lang="en-IE" dirty="0" err="1"/>
                        <a:t>Gevoel</a:t>
                      </a:r>
                      <a:endParaRPr lang="en-IE" dirty="0"/>
                    </a:p>
                  </a:txBody>
                  <a:tcPr/>
                </a:tc>
                <a:tc>
                  <a:txBody>
                    <a:bodyPr/>
                    <a:lstStyle/>
                    <a:p>
                      <a:r>
                        <a:rPr lang="en-IE" dirty="0" err="1"/>
                        <a:t>Vliegtuig</a:t>
                      </a:r>
                      <a:endParaRPr lang="en-IE" dirty="0"/>
                    </a:p>
                  </a:txBody>
                  <a:tcPr/>
                </a:tc>
                <a:tc>
                  <a:txBody>
                    <a:bodyPr/>
                    <a:lstStyle/>
                    <a:p>
                      <a:r>
                        <a:rPr lang="en-IE" dirty="0" err="1"/>
                        <a:t>Vreugde</a:t>
                      </a:r>
                      <a:endParaRPr lang="en-IE" dirty="0"/>
                    </a:p>
                  </a:txBody>
                  <a:tcPr/>
                </a:tc>
                <a:extLst>
                  <a:ext uri="{0D108BD9-81ED-4DB2-BD59-A6C34878D82A}">
                    <a16:rowId xmlns:a16="http://schemas.microsoft.com/office/drawing/2014/main" val="10003"/>
                  </a:ext>
                </a:extLst>
              </a:tr>
              <a:tr h="370840">
                <a:tc>
                  <a:txBody>
                    <a:bodyPr/>
                    <a:lstStyle/>
                    <a:p>
                      <a:r>
                        <a:rPr lang="en-IE" dirty="0" err="1"/>
                        <a:t>Vrachtwagen</a:t>
                      </a:r>
                      <a:endParaRPr lang="en-IE" dirty="0"/>
                    </a:p>
                  </a:txBody>
                  <a:tcPr/>
                </a:tc>
                <a:tc>
                  <a:txBody>
                    <a:bodyPr/>
                    <a:lstStyle/>
                    <a:p>
                      <a:r>
                        <a:rPr lang="en-IE" dirty="0" err="1"/>
                        <a:t>Autobus</a:t>
                      </a:r>
                      <a:endParaRPr lang="en-IE" dirty="0"/>
                    </a:p>
                  </a:txBody>
                  <a:tcPr/>
                </a:tc>
                <a:tc>
                  <a:txBody>
                    <a:bodyPr/>
                    <a:lstStyle/>
                    <a:p>
                      <a:r>
                        <a:rPr lang="en-IE" dirty="0"/>
                        <a:t>Boom</a:t>
                      </a:r>
                    </a:p>
                  </a:txBody>
                  <a:tcPr/>
                </a:tc>
                <a:extLst>
                  <a:ext uri="{0D108BD9-81ED-4DB2-BD59-A6C34878D82A}">
                    <a16:rowId xmlns:a16="http://schemas.microsoft.com/office/drawing/2014/main" val="10004"/>
                  </a:ext>
                </a:extLst>
              </a:tr>
              <a:tr h="370840">
                <a:tc>
                  <a:txBody>
                    <a:bodyPr/>
                    <a:lstStyle/>
                    <a:p>
                      <a:r>
                        <a:rPr lang="en-IE" dirty="0"/>
                        <a:t>Audi</a:t>
                      </a:r>
                    </a:p>
                  </a:txBody>
                  <a:tcPr/>
                </a:tc>
                <a:tc>
                  <a:txBody>
                    <a:bodyPr/>
                    <a:lstStyle/>
                    <a:p>
                      <a:r>
                        <a:rPr lang="en-IE" dirty="0" err="1"/>
                        <a:t>Personenwagen</a:t>
                      </a:r>
                      <a:endParaRPr lang="en-IE" dirty="0"/>
                    </a:p>
                  </a:txBody>
                  <a:tcPr/>
                </a:tc>
                <a:tc>
                  <a:txBody>
                    <a:bodyPr/>
                    <a:lstStyle/>
                    <a:p>
                      <a:endParaRPr lang="en-IE"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77977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20" y="0"/>
            <a:ext cx="13704360" cy="902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Titel 1"/>
          <p:cNvSpPr>
            <a:spLocks noGrp="1"/>
          </p:cNvSpPr>
          <p:nvPr>
            <p:ph type="title"/>
          </p:nvPr>
        </p:nvSpPr>
        <p:spPr/>
        <p:txBody>
          <a:bodyPr/>
          <a:lstStyle/>
          <a:p>
            <a:endParaRPr lang="en-IE" dirty="0"/>
          </a:p>
        </p:txBody>
      </p:sp>
      <p:sp>
        <p:nvSpPr>
          <p:cNvPr id="2" name="Tekstvak 1"/>
          <p:cNvSpPr txBox="1"/>
          <p:nvPr/>
        </p:nvSpPr>
        <p:spPr>
          <a:xfrm>
            <a:off x="4297680" y="5372576"/>
            <a:ext cx="6065520" cy="1477328"/>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r>
              <a:rPr kumimoji="0" lang="en-IE" sz="1800" b="1" i="0" u="none" strike="noStrike" kern="1200" cap="none" spc="0" normalizeH="0" baseline="0" noProof="0" dirty="0" err="1">
                <a:ln>
                  <a:noFill/>
                </a:ln>
                <a:solidFill>
                  <a:prstClr val="black"/>
                </a:solidFill>
                <a:effectLst/>
                <a:uLnTx/>
                <a:uFillTx/>
                <a:latin typeface="Arial" charset="0"/>
                <a:ea typeface="+mn-ea"/>
                <a:cs typeface="Arial" charset="0"/>
              </a:rPr>
              <a:t>Klasse</a:t>
            </a:r>
            <a:r>
              <a:rPr kumimoji="0" lang="en-IE" sz="1800" b="1"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sng" strike="noStrike" kern="1200" cap="none" spc="0" normalizeH="0" baseline="0" noProof="0" dirty="0" err="1">
                <a:ln>
                  <a:noFill/>
                </a:ln>
                <a:solidFill>
                  <a:prstClr val="black"/>
                </a:solidFill>
                <a:effectLst/>
                <a:uLnTx/>
                <a:uFillTx/>
                <a:latin typeface="Arial" charset="0"/>
                <a:ea typeface="+mn-ea"/>
                <a:cs typeface="Arial" charset="0"/>
              </a:rPr>
              <a:t>beschrijving</a:t>
            </a:r>
            <a:r>
              <a:rPr kumimoji="0" lang="en-IE" sz="1800" b="0" i="0" u="sng" strike="noStrike" kern="1200" cap="none" spc="0" normalizeH="0" baseline="0" noProof="0" dirty="0">
                <a:ln>
                  <a:noFill/>
                </a:ln>
                <a:solidFill>
                  <a:prstClr val="black"/>
                </a:solidFill>
                <a:effectLst/>
                <a:uLnTx/>
                <a:uFillTx/>
                <a:latin typeface="Arial" charset="0"/>
                <a:ea typeface="+mn-ea"/>
                <a:cs typeface="Arial" charset="0"/>
              </a:rPr>
              <a:t>  van </a:t>
            </a:r>
            <a:r>
              <a:rPr kumimoji="0" lang="en-IE" sz="1800" b="0" i="0" u="sng" strike="noStrike" kern="1200" cap="none" spc="0" normalizeH="0" baseline="0" noProof="0" dirty="0" err="1">
                <a:ln>
                  <a:noFill/>
                </a:ln>
                <a:solidFill>
                  <a:prstClr val="black"/>
                </a:solidFill>
                <a:effectLst/>
                <a:uLnTx/>
                <a:uFillTx/>
                <a:latin typeface="Arial" charset="0"/>
                <a:ea typeface="+mn-ea"/>
                <a:cs typeface="Arial" charset="0"/>
              </a:rPr>
              <a:t>dingen</a:t>
            </a:r>
            <a:r>
              <a:rPr kumimoji="0" lang="en-IE" sz="1800" b="0" i="0" u="sng"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objecten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met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soortgelijke</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eigenschappen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endParaRPr kumimoji="0" lang="en-IE" sz="1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r" defTabSz="914400" rtl="0" eaLnBrk="1" fontAlgn="base" latinLnBrk="0" hangingPunct="1">
              <a:lnSpc>
                <a:spcPct val="100000"/>
              </a:lnSpc>
              <a:spcBef>
                <a:spcPct val="0"/>
              </a:spcBef>
              <a:spcAft>
                <a:spcPct val="0"/>
              </a:spcAft>
              <a:buClrTx/>
              <a:buSzTx/>
              <a:buFont typeface="Times" pitchFamily="18" charset="0"/>
              <a:buNone/>
              <a:tabLst/>
              <a:defRPr/>
            </a:pPr>
            <a:r>
              <a:rPr kumimoji="0" lang="en-IE" sz="1800" b="0" i="1" u="none" strike="noStrike" kern="1200" cap="none" spc="0" normalizeH="0" baseline="0" noProof="0" dirty="0" err="1">
                <a:ln>
                  <a:noFill/>
                </a:ln>
                <a:solidFill>
                  <a:prstClr val="black"/>
                </a:solidFill>
                <a:effectLst/>
                <a:uLnTx/>
                <a:uFillTx/>
                <a:latin typeface="Arial" charset="0"/>
                <a:ea typeface="+mn-ea"/>
                <a:cs typeface="Arial" charset="0"/>
              </a:rPr>
              <a:t>Individueel</a:t>
            </a:r>
            <a:r>
              <a:rPr kumimoji="0" lang="en-IE" sz="1800" b="0" i="1"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1" i="0" u="none" strike="noStrike" kern="1200" cap="none" spc="0" normalizeH="0" baseline="0" noProof="0" dirty="0">
                <a:ln>
                  <a:noFill/>
                </a:ln>
                <a:solidFill>
                  <a:prstClr val="black"/>
                </a:solidFill>
                <a:effectLst/>
                <a:uLnTx/>
                <a:uFillTx/>
                <a:latin typeface="Arial" charset="0"/>
                <a:ea typeface="+mn-ea"/>
                <a:cs typeface="Arial" charset="0"/>
              </a:rPr>
              <a:t>Object: </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sng" strike="noStrike" kern="1200" cap="none" spc="0" normalizeH="0" baseline="0" noProof="0" dirty="0" err="1">
                <a:ln>
                  <a:noFill/>
                </a:ln>
                <a:solidFill>
                  <a:prstClr val="black"/>
                </a:solidFill>
                <a:effectLst/>
                <a:uLnTx/>
                <a:uFillTx/>
                <a:latin typeface="Arial" charset="0"/>
                <a:ea typeface="+mn-ea"/>
                <a:cs typeface="Arial" charset="0"/>
              </a:rPr>
              <a:t>instantie</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van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een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klasse</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nl-BE" sz="1800" b="0" i="0" u="none" strike="noStrike" kern="1200" cap="none" spc="0" normalizeH="0" baseline="0" noProof="0" dirty="0">
              <a:ln>
                <a:noFill/>
              </a:ln>
              <a:solidFill>
                <a:srgbClr val="E5C243"/>
              </a:solidFill>
              <a:effectLst/>
              <a:uLnTx/>
              <a:uFillTx/>
              <a:latin typeface="Arial" charset="0"/>
              <a:ea typeface="+mn-ea"/>
              <a:cs typeface="Arial" charset="0"/>
            </a:endParaRPr>
          </a:p>
        </p:txBody>
      </p:sp>
      <p:pic>
        <p:nvPicPr>
          <p:cNvPr id="11" name="Picture 2" descr="Afbeeldingsresultaat voor holy grail">
            <a:extLst>
              <a:ext uri="{FF2B5EF4-FFF2-40B4-BE49-F238E27FC236}">
                <a16:creationId xmlns:a16="http://schemas.microsoft.com/office/drawing/2014/main" id="{8E47A506-A443-4977-924F-C6E84E02F4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00" y="5623238"/>
            <a:ext cx="1975818" cy="1224648"/>
          </a:xfrm>
          <a:prstGeom prst="rect">
            <a:avLst/>
          </a:prstGeom>
          <a:noFill/>
          <a:extLst>
            <a:ext uri="{909E8E84-426E-40DD-AFC4-6F175D3DCCD1}">
              <a14:hiddenFill xmlns:a14="http://schemas.microsoft.com/office/drawing/2010/main">
                <a:solidFill>
                  <a:srgbClr val="FFFFFF"/>
                </a:solidFill>
              </a14:hiddenFill>
            </a:ext>
          </a:extLst>
        </p:spPr>
      </p:pic>
      <p:pic>
        <p:nvPicPr>
          <p:cNvPr id="3" name="gospel-ensemble-male-voices_D_minor">
            <a:hlinkClick r:id="" action="ppaction://media"/>
            <a:extLst>
              <a:ext uri="{FF2B5EF4-FFF2-40B4-BE49-F238E27FC236}">
                <a16:creationId xmlns:a16="http://schemas.microsoft.com/office/drawing/2014/main" id="{0F5FDA57-1589-40B1-954F-B54EBA7B681B}"/>
              </a:ext>
            </a:extLst>
          </p:cNvPr>
          <p:cNvPicPr>
            <a:picLocks noChangeAspect="1"/>
          </p:cNvPicPr>
          <p:nvPr>
            <a:audioFile r:link="rId1"/>
            <p:extLst>
              <p:ext uri="{DAA4B4D4-6D71-4841-9C94-3DE7FCFB9230}">
                <p14:media xmlns:p14="http://schemas.microsoft.com/office/powerpoint/2010/main" r:embed="rId2">
                  <p14:trim end="5637.0408"/>
                </p14:media>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74081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1" presetClass="mediacall" presetSubtype="0" fill="hold" nodeType="withEffect">
                                  <p:stCondLst>
                                    <p:cond delay="0"/>
                                  </p:stCondLst>
                                  <p:childTnLst>
                                    <p:cmd type="call" cmd="playFrom(0.0)">
                                      <p:cBhvr>
                                        <p:cTn id="22" dur="54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wowcataclysmguide.net/wp-content/uploads/2010/03/cataclysm12.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nl-BE" dirty="0"/>
              <a:t>Derde invalshoek</a:t>
            </a:r>
          </a:p>
        </p:txBody>
      </p:sp>
      <p:sp>
        <p:nvSpPr>
          <p:cNvPr id="3" name="Tijdelijke aanduiding voor inhoud 2"/>
          <p:cNvSpPr>
            <a:spLocks noGrp="1"/>
          </p:cNvSpPr>
          <p:nvPr>
            <p:ph idx="1"/>
          </p:nvPr>
        </p:nvSpPr>
        <p:spPr/>
        <p:txBody>
          <a:bodyPr/>
          <a:lstStyle/>
          <a:p>
            <a:r>
              <a:rPr lang="en-US" dirty="0">
                <a:solidFill>
                  <a:schemeClr val="accent2">
                    <a:lumMod val="20000"/>
                    <a:lumOff val="80000"/>
                  </a:schemeClr>
                </a:solidFill>
                <a:effectLst>
                  <a:outerShdw blurRad="38100" dist="38100" dir="2700000" algn="tl">
                    <a:srgbClr val="000000">
                      <a:alpha val="43137"/>
                    </a:srgbClr>
                  </a:outerShdw>
                </a:effectLst>
              </a:rPr>
              <a:t>“Some of the challenges in </a:t>
            </a:r>
            <a:r>
              <a:rPr lang="en-US" i="1" dirty="0">
                <a:solidFill>
                  <a:schemeClr val="accent2">
                    <a:lumMod val="20000"/>
                    <a:lumOff val="80000"/>
                  </a:schemeClr>
                </a:solidFill>
                <a:effectLst>
                  <a:outerShdw blurRad="38100" dist="38100" dir="2700000" algn="tl">
                    <a:srgbClr val="000000">
                      <a:alpha val="43137"/>
                    </a:srgbClr>
                  </a:outerShdw>
                </a:effectLst>
              </a:rPr>
              <a:t>World of </a:t>
            </a:r>
            <a:r>
              <a:rPr lang="en-US" i="1" dirty="0" err="1">
                <a:solidFill>
                  <a:schemeClr val="accent2">
                    <a:lumMod val="20000"/>
                    <a:lumOff val="80000"/>
                  </a:schemeClr>
                </a:solidFill>
                <a:effectLst>
                  <a:outerShdw blurRad="38100" dist="38100" dir="2700000" algn="tl">
                    <a:srgbClr val="000000">
                      <a:alpha val="43137"/>
                    </a:srgbClr>
                  </a:outerShdw>
                </a:effectLst>
              </a:rPr>
              <a:t>Warcraft</a:t>
            </a:r>
            <a:r>
              <a:rPr lang="en-US" dirty="0">
                <a:solidFill>
                  <a:schemeClr val="accent2">
                    <a:lumMod val="20000"/>
                    <a:lumOff val="80000"/>
                  </a:schemeClr>
                </a:solidFill>
                <a:effectLst>
                  <a:outerShdw blurRad="38100" dist="38100" dir="2700000" algn="tl">
                    <a:srgbClr val="000000">
                      <a:alpha val="43137"/>
                    </a:srgbClr>
                  </a:outerShdw>
                </a:effectLst>
              </a:rPr>
              <a:t> require players to group together to complete them. </a:t>
            </a:r>
          </a:p>
          <a:p>
            <a:pPr lvl="1"/>
            <a:r>
              <a:rPr lang="en-US" dirty="0">
                <a:solidFill>
                  <a:schemeClr val="accent2">
                    <a:lumMod val="20000"/>
                    <a:lumOff val="80000"/>
                  </a:schemeClr>
                </a:solidFill>
                <a:effectLst>
                  <a:outerShdw blurRad="38100" dist="38100" dir="2700000" algn="tl">
                    <a:srgbClr val="000000">
                      <a:alpha val="43137"/>
                    </a:srgbClr>
                  </a:outerShdw>
                </a:effectLst>
              </a:rPr>
              <a:t>These usually take place in dungeons—also known as </a:t>
            </a:r>
            <a:r>
              <a:rPr lang="en-US" b="1" dirty="0">
                <a:solidFill>
                  <a:schemeClr val="accent2">
                    <a:lumMod val="20000"/>
                    <a:lumOff val="80000"/>
                  </a:schemeClr>
                </a:solidFill>
                <a:effectLst>
                  <a:outerShdw blurRad="38100" dist="38100" dir="2700000" algn="tl">
                    <a:srgbClr val="000000">
                      <a:alpha val="43137"/>
                    </a:srgbClr>
                  </a:outerShdw>
                </a:effectLst>
              </a:rPr>
              <a:t>"instances"</a:t>
            </a:r>
            <a:r>
              <a:rPr lang="en-US" dirty="0">
                <a:solidFill>
                  <a:schemeClr val="accent2">
                    <a:lumMod val="20000"/>
                    <a:lumOff val="80000"/>
                  </a:schemeClr>
                </a:solidFill>
                <a:effectLst>
                  <a:outerShdw blurRad="38100" dist="38100" dir="2700000" algn="tl">
                    <a:srgbClr val="000000">
                      <a:alpha val="43137"/>
                    </a:srgbClr>
                  </a:outerShdw>
                </a:effectLst>
              </a:rPr>
              <a:t>—that a group of characters can enter together. </a:t>
            </a:r>
          </a:p>
          <a:p>
            <a:pPr lvl="1"/>
            <a:r>
              <a:rPr lang="en-US" dirty="0">
                <a:solidFill>
                  <a:schemeClr val="accent2">
                    <a:lumMod val="20000"/>
                    <a:lumOff val="80000"/>
                  </a:schemeClr>
                </a:solidFill>
                <a:effectLst>
                  <a:outerShdw blurRad="38100" dist="38100" dir="2700000" algn="tl">
                    <a:srgbClr val="000000">
                      <a:alpha val="43137"/>
                    </a:srgbClr>
                  </a:outerShdw>
                </a:effectLst>
              </a:rPr>
              <a:t>The term "instance" comes from each group or party having a separate copy, or instance, of the dungeon, complete with their own enemies to defeat and their own treasure or rewards</a:t>
            </a:r>
            <a:endParaRPr lang="nl-BE" dirty="0">
              <a:solidFill>
                <a:schemeClr val="accent2">
                  <a:lumMod val="20000"/>
                  <a:lumOff val="80000"/>
                </a:schemeClr>
              </a:solidFill>
              <a:effectLst>
                <a:outerShdw blurRad="38100" dist="38100" dir="2700000" algn="tl">
                  <a:srgbClr val="000000">
                    <a:alpha val="43137"/>
                  </a:srgbClr>
                </a:outerShdw>
              </a:effectLst>
            </a:endParaRP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630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Some</a:t>
            </a:r>
            <a:r>
              <a:rPr lang="nl-BE" dirty="0"/>
              <a:t> Zen </a:t>
            </a:r>
            <a:r>
              <a:rPr lang="nl-BE" dirty="0" err="1"/>
              <a:t>koan</a:t>
            </a:r>
            <a:endParaRPr lang="nl-BE" dirty="0"/>
          </a:p>
        </p:txBody>
      </p:sp>
      <p:sp>
        <p:nvSpPr>
          <p:cNvPr id="3" name="Tijdelijke aanduiding voor inhoud 2"/>
          <p:cNvSpPr>
            <a:spLocks noGrp="1"/>
          </p:cNvSpPr>
          <p:nvPr>
            <p:ph idx="1"/>
          </p:nvPr>
        </p:nvSpPr>
        <p:spPr/>
        <p:txBody>
          <a:bodyPr/>
          <a:lstStyle/>
          <a:p>
            <a:r>
              <a:rPr lang="en-US" i="1" dirty="0"/>
              <a:t>“What is the difference between a Fish and a Salmon?”</a:t>
            </a:r>
          </a:p>
          <a:p>
            <a:endParaRPr lang="en-US" i="1" dirty="0"/>
          </a:p>
          <a:p>
            <a:endParaRPr lang="en-US" i="1" dirty="0"/>
          </a:p>
          <a:p>
            <a:r>
              <a:rPr lang="en-US" dirty="0"/>
              <a:t>Let's say you have a bucket full of 3 Salmon and because you are a nice person, you have decided to name them Frank, Joe, and Mary. Now, think about this question:</a:t>
            </a:r>
          </a:p>
          <a:p>
            <a:pPr lvl="1"/>
            <a:r>
              <a:rPr lang="en-US" i="1" dirty="0"/>
              <a:t>“What is the difference between Mary and a Salmon?”</a:t>
            </a:r>
            <a:endParaRPr lang="nl-BE" i="1"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tangle 5"/>
          <p:cNvSpPr/>
          <p:nvPr/>
        </p:nvSpPr>
        <p:spPr>
          <a:xfrm>
            <a:off x="2100943" y="6285984"/>
            <a:ext cx="75438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Bron: </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hlinkClick r:id="rId2"/>
              </a:rPr>
              <a:t>http://learnpythonthehardway.org/book/ex42.html</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351333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r>
              <a:rPr lang="en-US" dirty="0"/>
              <a:t>You know that Mary is a Salmon, and so she's not really different. She's just a specific "instance" of a Salmon. Joe and Frank are also instances of Salmon. But, what do I mean when I say instance? I mean they were created from some other Salmon and now represent a real thing that has Salmon-like attributes.</a:t>
            </a:r>
          </a:p>
          <a:p>
            <a:endParaRPr lang="en-US" dirty="0"/>
          </a:p>
          <a:p>
            <a:r>
              <a:rPr lang="en-US" dirty="0"/>
              <a:t>Now for the mind bending idea: Fish is a Class, and Salmon is a Class, and Mary is an Object. Think about that for a second. Alright let's break it down real slow and see if you get it.</a:t>
            </a:r>
          </a:p>
          <a:p>
            <a:endParaRPr lang="en-US" dirty="0"/>
          </a:p>
          <a:p>
            <a:r>
              <a:rPr lang="en-US" dirty="0"/>
              <a:t>A Fish is a Class, meaning it's not a real thing, but rather a word we attach to instances of things with similar attributes. Got fins? Got gills? Lives in water? Alright it's probably a Fish.</a:t>
            </a:r>
            <a:endParaRPr lang="nl-BE"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0491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el 1"/>
          <p:cNvSpPr>
            <a:spLocks noGrp="1"/>
          </p:cNvSpPr>
          <p:nvPr>
            <p:ph type="title"/>
          </p:nvPr>
        </p:nvSpPr>
        <p:spPr/>
        <p:txBody>
          <a:bodyPr/>
          <a:lstStyle/>
          <a:p>
            <a:r>
              <a:rPr lang="en-IE"/>
              <a:t>Oefeningen</a:t>
            </a:r>
          </a:p>
        </p:txBody>
      </p:sp>
      <p:sp>
        <p:nvSpPr>
          <p:cNvPr id="63491" name="Tijdelijke aanduiding voor inhoud 2"/>
          <p:cNvSpPr>
            <a:spLocks noGrp="1"/>
          </p:cNvSpPr>
          <p:nvPr>
            <p:ph idx="1"/>
          </p:nvPr>
        </p:nvSpPr>
        <p:spPr/>
        <p:txBody>
          <a:bodyPr/>
          <a:lstStyle/>
          <a:p>
            <a:r>
              <a:rPr lang="en-IE"/>
              <a:t>Euro, yen en dollar zijn objecten van een zelfde klasse. Welke?</a:t>
            </a:r>
          </a:p>
          <a:p>
            <a:endParaRPr lang="en-IE"/>
          </a:p>
          <a:p>
            <a:endParaRPr lang="en-IE"/>
          </a:p>
          <a:p>
            <a:r>
              <a:rPr lang="en-IE"/>
              <a:t>Noem 5 objecten van de klasse Voornaam.</a:t>
            </a:r>
          </a:p>
          <a:p>
            <a:endParaRPr lang="en-IE"/>
          </a:p>
          <a:p>
            <a:endParaRPr lang="en-IE"/>
          </a:p>
          <a:p>
            <a:endParaRPr lang="en-IE"/>
          </a:p>
          <a:p>
            <a:r>
              <a:rPr lang="en-IE"/>
              <a:t>Het woord Vis kan naargelang de context zowel een klasse als een object aanduiden. Beschrijf een situatie waarin het woord een klasse is en beschrijf er één waarin het een object vertegenwoordigt.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A42A1BB0-95C1-40FB-8E26-2D15DFD70574}"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87239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lstStyle/>
          <a:p>
            <a:r>
              <a:rPr lang="nl-BE" dirty="0"/>
              <a:t>Noem objecten van volgende klassen:</a:t>
            </a:r>
          </a:p>
          <a:p>
            <a:pPr lvl="1"/>
            <a:r>
              <a:rPr lang="nl-BE" dirty="0"/>
              <a:t>Mens</a:t>
            </a:r>
          </a:p>
          <a:p>
            <a:pPr lvl="1"/>
            <a:r>
              <a:rPr lang="nl-BE" dirty="0"/>
              <a:t>Wedstrijd</a:t>
            </a:r>
          </a:p>
          <a:p>
            <a:pPr lvl="1"/>
            <a:r>
              <a:rPr lang="nl-BE" dirty="0"/>
              <a:t>Klas</a:t>
            </a:r>
          </a:p>
          <a:p>
            <a:pPr lvl="1"/>
            <a:r>
              <a:rPr lang="nl-BE" dirty="0"/>
              <a:t>Film</a:t>
            </a:r>
          </a:p>
          <a:p>
            <a:pPr lvl="1"/>
            <a:r>
              <a:rPr lang="nl-BE" dirty="0"/>
              <a:t>Etc.</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18265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en-IE" dirty="0" err="1"/>
              <a:t>Klassen</a:t>
            </a:r>
            <a:r>
              <a:rPr lang="en-IE" dirty="0"/>
              <a:t> en </a:t>
            </a:r>
            <a:r>
              <a:rPr lang="en-IE" dirty="0" err="1"/>
              <a:t>objecten</a:t>
            </a:r>
            <a:r>
              <a:rPr lang="en-IE" dirty="0"/>
              <a:t>	</a:t>
            </a:r>
          </a:p>
        </p:txBody>
      </p:sp>
      <p:sp>
        <p:nvSpPr>
          <p:cNvPr id="53251" name="Tijdelijke aanduiding voor tekst 2"/>
          <p:cNvSpPr>
            <a:spLocks noGrp="1"/>
          </p:cNvSpPr>
          <p:nvPr>
            <p:ph type="body" idx="1"/>
          </p:nvPr>
        </p:nvSpPr>
        <p:spPr/>
        <p:txBody>
          <a:bodyPr/>
          <a:lstStyle/>
          <a:p>
            <a:r>
              <a:rPr lang="en-IE" dirty="0" err="1"/>
              <a:t>Introductie</a:t>
            </a: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71D0685-4739-4745-BA0B-7EE3E9E64D3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3253" name="Tekstvak 4"/>
          <p:cNvSpPr txBox="1">
            <a:spLocks noChangeArrowheads="1"/>
          </p:cNvSpPr>
          <p:nvPr/>
        </p:nvSpPr>
        <p:spPr bwMode="auto">
          <a:xfrm>
            <a:off x="152090" y="5767725"/>
            <a:ext cx="3850734" cy="101566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000" b="0" i="0" u="none" strike="noStrike" kern="1200" cap="none" spc="0" normalizeH="0" baseline="0" noProof="0" dirty="0" err="1">
                <a:ln>
                  <a:noFill/>
                </a:ln>
                <a:solidFill>
                  <a:prstClr val="black"/>
                </a:solidFill>
                <a:effectLst/>
                <a:uLnTx/>
                <a:uFillTx/>
                <a:latin typeface="Arial" charset="0"/>
                <a:ea typeface="+mn-ea"/>
                <a:cs typeface="Arial" charset="0"/>
              </a:rPr>
              <a:t>Gebaseerd</a:t>
            </a: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op: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000" b="0" i="0" u="none" strike="noStrike" kern="1200" cap="none" spc="0" normalizeH="0" baseline="0" noProof="0" dirty="0" err="1">
                <a:ln>
                  <a:noFill/>
                </a:ln>
                <a:solidFill>
                  <a:prstClr val="black"/>
                </a:solidFill>
                <a:effectLst/>
                <a:uLnTx/>
                <a:uFillTx/>
                <a:latin typeface="Arial" charset="0"/>
                <a:ea typeface="+mn-ea"/>
                <a:cs typeface="Arial" charset="0"/>
              </a:rPr>
              <a:t>Objectgeoriënteerd</a:t>
            </a: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a:t>
            </a:r>
            <a:r>
              <a:rPr kumimoji="0" lang="en-IE" sz="1000" b="0" i="0" u="none" strike="noStrike" kern="1200" cap="none" spc="0" normalizeH="0" baseline="0" noProof="0" dirty="0" err="1">
                <a:ln>
                  <a:noFill/>
                </a:ln>
                <a:solidFill>
                  <a:prstClr val="black"/>
                </a:solidFill>
                <a:effectLst/>
                <a:uLnTx/>
                <a:uFillTx/>
                <a:latin typeface="Arial" charset="0"/>
                <a:ea typeface="+mn-ea"/>
                <a:cs typeface="Arial" charset="0"/>
              </a:rPr>
              <a:t>programmeren</a:t>
            </a: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Jan </a:t>
            </a:r>
            <a:r>
              <a:rPr kumimoji="0" lang="en-IE" sz="1000" b="0" i="0" u="none" strike="noStrike" kern="1200" cap="none" spc="0" normalizeH="0" baseline="0" noProof="0" dirty="0" err="1">
                <a:ln>
                  <a:noFill/>
                </a:ln>
                <a:solidFill>
                  <a:prstClr val="black"/>
                </a:solidFill>
                <a:effectLst/>
                <a:uLnTx/>
                <a:uFillTx/>
                <a:latin typeface="Arial" charset="0"/>
                <a:ea typeface="+mn-ea"/>
                <a:cs typeface="Arial" charset="0"/>
              </a:rPr>
              <a:t>Beurghs</a:t>
            </a:r>
            <a:endParaRPr kumimoji="0" lang="en-IE" sz="10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2005, Van </a:t>
            </a:r>
            <a:r>
              <a:rPr kumimoji="0" lang="en-IE" sz="1000" b="0" i="0" u="none" strike="noStrike" kern="1200" cap="none" spc="0" normalizeH="0" baseline="0" noProof="0" dirty="0" err="1">
                <a:ln>
                  <a:noFill/>
                </a:ln>
                <a:solidFill>
                  <a:prstClr val="black"/>
                </a:solidFill>
                <a:effectLst/>
                <a:uLnTx/>
                <a:uFillTx/>
                <a:latin typeface="Arial" charset="0"/>
                <a:ea typeface="+mn-ea"/>
                <a:cs typeface="Arial" charset="0"/>
              </a:rPr>
              <a:t>Duuren</a:t>
            </a: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Media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ISBN: 90-5940-117-4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E" sz="1000" b="0"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000" b="0" i="0" u="none" strike="noStrike" kern="1200" cap="none" spc="0" normalizeH="0" baseline="0" noProof="0" dirty="0">
                <a:ln>
                  <a:noFill/>
                </a:ln>
                <a:solidFill>
                  <a:prstClr val="black"/>
                </a:solidFill>
                <a:effectLst/>
                <a:uLnTx/>
                <a:uFillTx/>
                <a:latin typeface="Arial" charset="0"/>
                <a:ea typeface="+mn-ea"/>
                <a:cs typeface="Arial" charset="0"/>
              </a:rPr>
              <a:t>	Hoofdstuk3</a:t>
            </a:r>
          </a:p>
        </p:txBody>
      </p:sp>
    </p:spTree>
    <p:extLst>
      <p:ext uri="{BB962C8B-B14F-4D97-AF65-F5344CB8AC3E}">
        <p14:creationId xmlns:p14="http://schemas.microsoft.com/office/powerpoint/2010/main" val="703670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Oefeningen</a:t>
            </a:r>
          </a:p>
        </p:txBody>
      </p:sp>
      <p:sp>
        <p:nvSpPr>
          <p:cNvPr id="3" name="Tijdelijke aanduiding voor inhoud 2"/>
          <p:cNvSpPr>
            <a:spLocks noGrp="1"/>
          </p:cNvSpPr>
          <p:nvPr>
            <p:ph idx="1"/>
          </p:nvPr>
        </p:nvSpPr>
        <p:spPr/>
        <p:txBody>
          <a:bodyPr/>
          <a:lstStyle/>
          <a:p>
            <a:r>
              <a:rPr lang="nl-BE" dirty="0"/>
              <a:t>Ook al onze gekende datatypes kunnen als “klassen” beschouwd worden</a:t>
            </a:r>
            <a:endParaRPr lang="nl-BE" dirty="0">
              <a:sym typeface="Wingdings" pitchFamily="2" charset="2"/>
            </a:endParaRPr>
          </a:p>
          <a:p>
            <a:endParaRPr lang="nl-BE" dirty="0">
              <a:sym typeface="Wingdings" pitchFamily="2" charset="2"/>
            </a:endParaRPr>
          </a:p>
          <a:p>
            <a:pPr lvl="1"/>
            <a:r>
              <a:rPr lang="nl-BE" dirty="0">
                <a:sym typeface="Wingdings" pitchFamily="2" charset="2"/>
              </a:rPr>
              <a:t>Geef een instantie van:</a:t>
            </a:r>
          </a:p>
          <a:p>
            <a:pPr lvl="2"/>
            <a:r>
              <a:rPr lang="nl-BE" dirty="0">
                <a:sym typeface="Wingdings" pitchFamily="2" charset="2"/>
              </a:rPr>
              <a:t>Int</a:t>
            </a:r>
          </a:p>
          <a:p>
            <a:pPr lvl="2"/>
            <a:r>
              <a:rPr lang="nl-BE" dirty="0">
                <a:sym typeface="Wingdings" pitchFamily="2" charset="2"/>
              </a:rPr>
              <a:t>Double</a:t>
            </a:r>
          </a:p>
          <a:p>
            <a:pPr lvl="2"/>
            <a:r>
              <a:rPr lang="nl-BE" dirty="0">
                <a:sym typeface="Wingdings" pitchFamily="2" charset="2"/>
              </a:rPr>
              <a:t>String</a:t>
            </a:r>
          </a:p>
          <a:p>
            <a:pPr lvl="2"/>
            <a:r>
              <a:rPr lang="nl-BE" dirty="0">
                <a:sym typeface="Wingdings" pitchFamily="2" charset="2"/>
              </a:rPr>
              <a:t>Etc.</a:t>
            </a:r>
          </a:p>
          <a:p>
            <a:pPr lvl="2"/>
            <a:endParaRPr lang="nl-BE" dirty="0">
              <a:sym typeface="Wingdings" pitchFamily="2" charset="2"/>
            </a:endParaRPr>
          </a:p>
          <a:p>
            <a:pPr lvl="2"/>
            <a:endParaRPr lang="nl-BE" dirty="0">
              <a:sym typeface="Wingdings" pitchFamily="2" charset="2"/>
            </a:endParaRPr>
          </a:p>
          <a:p>
            <a:pPr lvl="2"/>
            <a:endParaRPr lang="nl-BE" dirty="0">
              <a:sym typeface="Wingdings" pitchFamily="2" charset="2"/>
            </a:endParaRPr>
          </a:p>
          <a:p>
            <a:r>
              <a:rPr lang="nl-BE" dirty="0">
                <a:sym typeface="Wingdings" pitchFamily="2" charset="2"/>
              </a:rPr>
              <a:t>En rara. We hebben reeds met 1 klasse gewerkt namelijk </a:t>
            </a:r>
            <a:r>
              <a:rPr lang="nl-BE" b="1" dirty="0">
                <a:sym typeface="Wingdings" pitchFamily="2" charset="2"/>
              </a:rPr>
              <a:t>Random</a:t>
            </a:r>
          </a:p>
          <a:p>
            <a:endParaRPr lang="nl-BE" b="1" dirty="0">
              <a:sym typeface="Wingdings" pitchFamily="2" charset="2"/>
            </a:endParaRPr>
          </a:p>
          <a:p>
            <a:pPr marL="477837" lvl="1" indent="0">
              <a:buNone/>
            </a:pPr>
            <a:endParaRPr lang="nl-B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5047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DC7B80-1D22-40AF-A139-838668B5EFCB}"/>
              </a:ext>
            </a:extLst>
          </p:cNvPr>
          <p:cNvSpPr>
            <a:spLocks noGrp="1"/>
          </p:cNvSpPr>
          <p:nvPr>
            <p:ph type="title"/>
          </p:nvPr>
        </p:nvSpPr>
        <p:spPr/>
        <p:txBody>
          <a:bodyPr/>
          <a:lstStyle/>
          <a:p>
            <a:r>
              <a:rPr lang="nl-BE" dirty="0"/>
              <a:t>Welke klassen en objecten zie je?</a:t>
            </a:r>
          </a:p>
        </p:txBody>
      </p:sp>
      <p:sp>
        <p:nvSpPr>
          <p:cNvPr id="3" name="Tijdelijke aanduiding voor inhoud 2">
            <a:extLst>
              <a:ext uri="{FF2B5EF4-FFF2-40B4-BE49-F238E27FC236}">
                <a16:creationId xmlns:a16="http://schemas.microsoft.com/office/drawing/2014/main" id="{73C03C01-CA0B-4C56-942D-269A2976A92B}"/>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71D2461D-3981-4738-926F-C226FAC58F2F}"/>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21</a:t>
            </a:fld>
            <a:endParaRPr lang="nl-NL" dirty="0"/>
          </a:p>
        </p:txBody>
      </p:sp>
      <p:pic>
        <p:nvPicPr>
          <p:cNvPr id="2050" name="Picture 2" descr="Image result for soccer stadium">
            <a:extLst>
              <a:ext uri="{FF2B5EF4-FFF2-40B4-BE49-F238E27FC236}">
                <a16:creationId xmlns:a16="http://schemas.microsoft.com/office/drawing/2014/main" id="{4542D3D2-76F6-46F9-B779-B5F1F573D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938213"/>
            <a:ext cx="9047018" cy="591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019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6529D7-2967-4734-BF2B-C93FDBA57ECB}"/>
              </a:ext>
            </a:extLst>
          </p:cNvPr>
          <p:cNvSpPr>
            <a:spLocks noGrp="1"/>
          </p:cNvSpPr>
          <p:nvPr>
            <p:ph type="title"/>
          </p:nvPr>
        </p:nvSpPr>
        <p:spPr/>
        <p:txBody>
          <a:bodyPr/>
          <a:lstStyle/>
          <a:p>
            <a:r>
              <a:rPr lang="nl-BE" dirty="0"/>
              <a:t>Doel van dit vak:</a:t>
            </a:r>
          </a:p>
        </p:txBody>
      </p:sp>
      <p:sp>
        <p:nvSpPr>
          <p:cNvPr id="3" name="Tijdelijke aanduiding voor inhoud 2">
            <a:extLst>
              <a:ext uri="{FF2B5EF4-FFF2-40B4-BE49-F238E27FC236}">
                <a16:creationId xmlns:a16="http://schemas.microsoft.com/office/drawing/2014/main" id="{18DB92D0-698D-49AE-A1DB-3B7BC6D381C3}"/>
              </a:ext>
            </a:extLst>
          </p:cNvPr>
          <p:cNvSpPr>
            <a:spLocks noGrp="1"/>
          </p:cNvSpPr>
          <p:nvPr>
            <p:ph idx="1"/>
          </p:nvPr>
        </p:nvSpPr>
        <p:spPr/>
        <p:txBody>
          <a:bodyPr/>
          <a:lstStyle/>
          <a:p>
            <a:endParaRPr lang="nl-BE"/>
          </a:p>
        </p:txBody>
      </p:sp>
      <p:sp>
        <p:nvSpPr>
          <p:cNvPr id="4" name="Tijdelijke aanduiding voor dianummer 3">
            <a:extLst>
              <a:ext uri="{FF2B5EF4-FFF2-40B4-BE49-F238E27FC236}">
                <a16:creationId xmlns:a16="http://schemas.microsoft.com/office/drawing/2014/main" id="{303B143F-176D-4E06-9E4A-643851BFE8EC}"/>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22</a:t>
            </a:fld>
            <a:endParaRPr lang="nl-NL" dirty="0"/>
          </a:p>
        </p:txBody>
      </p:sp>
      <p:pic>
        <p:nvPicPr>
          <p:cNvPr id="1026" name="Picture 2" descr="Image result for oop spot the classes">
            <a:extLst>
              <a:ext uri="{FF2B5EF4-FFF2-40B4-BE49-F238E27FC236}">
                <a16:creationId xmlns:a16="http://schemas.microsoft.com/office/drawing/2014/main" id="{21F3AECE-FBD9-473C-874D-294E7B3C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328738"/>
            <a:ext cx="9048750" cy="52292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ess game">
            <a:extLst>
              <a:ext uri="{FF2B5EF4-FFF2-40B4-BE49-F238E27FC236}">
                <a16:creationId xmlns:a16="http://schemas.microsoft.com/office/drawing/2014/main" id="{E70A9679-8A14-4CA1-BDA9-0BEA46A19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3" y="866775"/>
            <a:ext cx="3381375"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20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britishnoveltyteapot.com/img/novelty%20teapot%20entry%20best%20a.jpg"/>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4001" y="-159489"/>
            <a:ext cx="9144000" cy="7017489"/>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bwMode="auto">
          <a:xfrm>
            <a:off x="4245935" y="1307806"/>
            <a:ext cx="3965944" cy="505046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86018" name="Titel 1"/>
          <p:cNvSpPr>
            <a:spLocks noGrp="1"/>
          </p:cNvSpPr>
          <p:nvPr>
            <p:ph type="title"/>
          </p:nvPr>
        </p:nvSpPr>
        <p:spPr/>
        <p:txBody>
          <a:bodyPr/>
          <a:lstStyle/>
          <a:p>
            <a:endParaRPr lang="en-IE" dirty="0"/>
          </a:p>
        </p:txBody>
      </p:sp>
      <p:sp>
        <p:nvSpPr>
          <p:cNvPr id="86019" name="Tijdelijke aanduiding voor inhoud 2"/>
          <p:cNvSpPr>
            <a:spLocks noGrp="1"/>
          </p:cNvSpPr>
          <p:nvPr>
            <p:ph idx="1"/>
          </p:nvPr>
        </p:nvSpPr>
        <p:spPr>
          <a:xfrm>
            <a:off x="2182516" y="1328738"/>
            <a:ext cx="8212137" cy="4902200"/>
          </a:xfrm>
        </p:spPr>
        <p:txBody>
          <a:bodyPr/>
          <a:lstStyle/>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“An </a:t>
            </a:r>
            <a:r>
              <a:rPr lang="en-IE" sz="5400" b="1" dirty="0">
                <a:solidFill>
                  <a:srgbClr val="000000"/>
                </a:solidFill>
                <a:effectLst>
                  <a:outerShdw blurRad="38100" dist="38100" dir="2700000" algn="tl">
                    <a:srgbClr val="000000">
                      <a:alpha val="43137"/>
                    </a:srgbClr>
                  </a:outerShdw>
                </a:effectLst>
              </a:rPr>
              <a:t>object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is an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instance </a:t>
            </a:r>
          </a:p>
          <a:p>
            <a:pPr algn="ctr">
              <a:buFont typeface="Times" pitchFamily="18" charset="0"/>
              <a:buNone/>
            </a:pPr>
            <a:r>
              <a:rPr lang="en-IE" sz="5400" dirty="0">
                <a:solidFill>
                  <a:srgbClr val="000000"/>
                </a:solidFill>
                <a:effectLst>
                  <a:outerShdw blurRad="38100" dist="38100" dir="2700000" algn="tl">
                    <a:srgbClr val="000000">
                      <a:alpha val="43137"/>
                    </a:srgbClr>
                  </a:outerShdw>
                </a:effectLst>
              </a:rPr>
              <a:t>of a </a:t>
            </a:r>
          </a:p>
          <a:p>
            <a:pPr algn="ctr">
              <a:buFont typeface="Times" pitchFamily="18" charset="0"/>
              <a:buNone/>
            </a:pPr>
            <a:r>
              <a:rPr lang="en-IE" sz="5400" b="1" dirty="0">
                <a:solidFill>
                  <a:srgbClr val="000000"/>
                </a:solidFill>
                <a:effectLst>
                  <a:outerShdw blurRad="38100" dist="38100" dir="2700000" algn="tl">
                    <a:srgbClr val="000000">
                      <a:alpha val="43137"/>
                    </a:srgbClr>
                  </a:outerShdw>
                </a:effectLst>
              </a:rPr>
              <a:t>class</a:t>
            </a:r>
            <a:r>
              <a:rPr lang="en-IE" sz="5400" dirty="0">
                <a:solidFill>
                  <a:srgbClr val="000000"/>
                </a:solidFill>
                <a:effectLst>
                  <a:outerShdw blurRad="38100" dist="38100" dir="2700000" algn="tl">
                    <a:srgbClr val="000000">
                      <a:alpha val="43137"/>
                    </a:srgbClr>
                  </a:outerShdw>
                </a:effectLst>
              </a:rPr>
              <a: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DBDDE867-471E-4E61-B700-D4BCF2C1C2AA}"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184372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Klassen en objecten in C#</a:t>
            </a:r>
          </a:p>
        </p:txBody>
      </p:sp>
      <p:sp>
        <p:nvSpPr>
          <p:cNvPr id="3" name="Tijdelijke aanduiding voor tekst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07DCCE98-C9D1-4FEF-ADDE-AE30A9E734C1}"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30748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030C5C-E516-4ADC-8BB0-DB331101A964}"/>
              </a:ext>
            </a:extLst>
          </p:cNvPr>
          <p:cNvSpPr>
            <a:spLocks noGrp="1"/>
          </p:cNvSpPr>
          <p:nvPr>
            <p:ph type="title"/>
          </p:nvPr>
        </p:nvSpPr>
        <p:spPr/>
        <p:txBody>
          <a:bodyPr/>
          <a:lstStyle/>
          <a:p>
            <a:r>
              <a:rPr lang="nl-BE" dirty="0"/>
              <a:t>Klassen in C#</a:t>
            </a:r>
          </a:p>
        </p:txBody>
      </p:sp>
      <p:sp>
        <p:nvSpPr>
          <p:cNvPr id="3" name="Tijdelijke aanduiding voor inhoud 2">
            <a:extLst>
              <a:ext uri="{FF2B5EF4-FFF2-40B4-BE49-F238E27FC236}">
                <a16:creationId xmlns:a16="http://schemas.microsoft.com/office/drawing/2014/main" id="{FB2AD526-8828-4AE0-83C1-D54159C92223}"/>
              </a:ext>
            </a:extLst>
          </p:cNvPr>
          <p:cNvSpPr>
            <a:spLocks noGrp="1"/>
          </p:cNvSpPr>
          <p:nvPr>
            <p:ph idx="1"/>
          </p:nvPr>
        </p:nvSpPr>
        <p:spPr/>
        <p:txBody>
          <a:bodyPr/>
          <a:lstStyle/>
          <a:p>
            <a:r>
              <a:rPr lang="nl-BE" dirty="0"/>
              <a:t>Je zal in je C# carrière twee soorten klassen tegenkomen:</a:t>
            </a:r>
          </a:p>
          <a:p>
            <a:pPr lvl="1"/>
            <a:r>
              <a:rPr lang="nl-BE" dirty="0"/>
              <a:t>1° Klassen die je zelf schrijft </a:t>
            </a:r>
          </a:p>
          <a:p>
            <a:pPr lvl="1"/>
            <a:r>
              <a:rPr lang="nl-BE" dirty="0"/>
              <a:t>2° Klassen die anderen hebben geschreven, inclusief de .NET klassen (&gt;9000!)</a:t>
            </a:r>
          </a:p>
          <a:p>
            <a:pPr lvl="1"/>
            <a:endParaRPr lang="nl-BE" dirty="0"/>
          </a:p>
          <a:p>
            <a:pPr lvl="1"/>
            <a:endParaRPr lang="nl-BE" dirty="0"/>
          </a:p>
          <a:p>
            <a:pPr lvl="1"/>
            <a:endParaRPr lang="nl-BE" dirty="0"/>
          </a:p>
          <a:p>
            <a:pPr lvl="1"/>
            <a:endParaRPr lang="nl-BE" dirty="0"/>
          </a:p>
          <a:p>
            <a:pPr lvl="1"/>
            <a:endParaRPr lang="nl-BE" dirty="0"/>
          </a:p>
          <a:p>
            <a:r>
              <a:rPr lang="nl-BE" b="1" dirty="0"/>
              <a:t>Je kan pas objecten maken als je de bijhorende klasse hebt</a:t>
            </a:r>
          </a:p>
        </p:txBody>
      </p:sp>
      <p:sp>
        <p:nvSpPr>
          <p:cNvPr id="4" name="Tijdelijke aanduiding voor dianummer 3">
            <a:extLst>
              <a:ext uri="{FF2B5EF4-FFF2-40B4-BE49-F238E27FC236}">
                <a16:creationId xmlns:a16="http://schemas.microsoft.com/office/drawing/2014/main" id="{5CD6B724-78DB-482F-8F3B-8B9817992B3A}"/>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a:ln>
                  <a:noFill/>
                </a:ln>
                <a:solidFill>
                  <a:prstClr val="black"/>
                </a:solidFill>
                <a:effectLst/>
                <a:uLnTx/>
                <a:uFillTx/>
                <a:latin typeface="Arial" charset="0"/>
                <a:ea typeface="+mn-ea"/>
                <a:cs typeface="+mn-cs"/>
              </a:rPr>
              <a:t>© ap|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54230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2F12F84-D4EC-4345-98C8-78E6CD164119}" type="slidenum">
              <a:rPr kumimoji="0" lang="en-US" sz="11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8196" name="Rectangle 2"/>
          <p:cNvSpPr>
            <a:spLocks noGrp="1" noChangeArrowheads="1"/>
          </p:cNvSpPr>
          <p:nvPr>
            <p:ph type="title"/>
          </p:nvPr>
        </p:nvSpPr>
        <p:spPr/>
        <p:txBody>
          <a:bodyPr/>
          <a:lstStyle/>
          <a:p>
            <a:pPr eaLnBrk="1" hangingPunct="1"/>
            <a:r>
              <a:rPr lang="en-US" dirty="0" err="1"/>
              <a:t>Enkele</a:t>
            </a:r>
            <a:r>
              <a:rPr lang="en-US" dirty="0"/>
              <a:t> </a:t>
            </a:r>
            <a:r>
              <a:rPr lang="en-US" dirty="0" err="1"/>
              <a:t>definities</a:t>
            </a:r>
            <a:endParaRPr lang="en-US" dirty="0"/>
          </a:p>
        </p:txBody>
      </p:sp>
      <p:sp>
        <p:nvSpPr>
          <p:cNvPr id="8197" name="Rectangle 3"/>
          <p:cNvSpPr>
            <a:spLocks noGrp="1" noChangeArrowheads="1"/>
          </p:cNvSpPr>
          <p:nvPr>
            <p:ph type="body" idx="1"/>
          </p:nvPr>
        </p:nvSpPr>
        <p:spPr>
          <a:xfrm>
            <a:off x="1981200" y="1676400"/>
            <a:ext cx="8305800" cy="4572000"/>
          </a:xfrm>
        </p:spPr>
        <p:txBody>
          <a:bodyPr/>
          <a:lstStyle/>
          <a:p>
            <a:pPr eaLnBrk="1" hangingPunct="1"/>
            <a:r>
              <a:rPr lang="en-US" b="1" dirty="0"/>
              <a:t>Fields</a:t>
            </a:r>
            <a:endParaRPr lang="en-US" dirty="0"/>
          </a:p>
          <a:p>
            <a:pPr lvl="1" eaLnBrk="1" hangingPunct="1"/>
            <a:r>
              <a:rPr lang="en-US" dirty="0"/>
              <a:t>Object attributes</a:t>
            </a:r>
          </a:p>
          <a:p>
            <a:pPr eaLnBrk="1" hangingPunct="1"/>
            <a:endParaRPr lang="en-US" dirty="0"/>
          </a:p>
          <a:p>
            <a:pPr eaLnBrk="1" hangingPunct="1"/>
            <a:r>
              <a:rPr lang="en-US" b="1" dirty="0"/>
              <a:t>Instance methods or operations</a:t>
            </a:r>
          </a:p>
          <a:p>
            <a:pPr lvl="1" eaLnBrk="1" hangingPunct="1"/>
            <a:r>
              <a:rPr lang="en-US" dirty="0"/>
              <a:t>Methods associated with objects</a:t>
            </a:r>
          </a:p>
          <a:p>
            <a:pPr lvl="1" eaLnBrk="1" hangingPunct="1"/>
            <a:r>
              <a:rPr lang="en-US" dirty="0"/>
              <a:t>Every instance of the class has the same methods</a:t>
            </a:r>
          </a:p>
          <a:p>
            <a:pPr lvl="1" eaLnBrk="1" hangingPunct="1"/>
            <a:endParaRPr lang="en-US" dirty="0"/>
          </a:p>
          <a:p>
            <a:pPr eaLnBrk="1" hangingPunct="1"/>
            <a:r>
              <a:rPr lang="en-US" b="1" dirty="0"/>
              <a:t>State</a:t>
            </a:r>
          </a:p>
          <a:p>
            <a:pPr lvl="1" eaLnBrk="1" hangingPunct="1"/>
            <a:r>
              <a:rPr lang="en-US" dirty="0"/>
              <a:t>Set of contents of an object’s instance variables</a:t>
            </a:r>
          </a:p>
        </p:txBody>
      </p:sp>
      <p:pic>
        <p:nvPicPr>
          <p:cNvPr id="6" name="Afbeelding 5"/>
          <p:cNvPicPr/>
          <p:nvPr/>
        </p:nvPicPr>
        <p:blipFill>
          <a:blip r:embed="rId3"/>
          <a:stretch>
            <a:fillRect/>
          </a:stretch>
        </p:blipFill>
        <p:spPr>
          <a:xfrm>
            <a:off x="8574405" y="2677795"/>
            <a:ext cx="3120390" cy="1284605"/>
          </a:xfrm>
          <a:prstGeom prst="rect">
            <a:avLst/>
          </a:prstGeom>
        </p:spPr>
      </p:pic>
    </p:spTree>
    <p:extLst>
      <p:ext uri="{BB962C8B-B14F-4D97-AF65-F5344CB8AC3E}">
        <p14:creationId xmlns:p14="http://schemas.microsoft.com/office/powerpoint/2010/main" val="3321676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EA82555-BF9F-4B7D-A70C-294785336F3B}" type="slidenum">
              <a:rPr kumimoji="0" lang="en-US" sz="11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9220" name="Rectangle 2"/>
          <p:cNvSpPr>
            <a:spLocks noGrp="1" noChangeArrowheads="1"/>
          </p:cNvSpPr>
          <p:nvPr>
            <p:ph type="title"/>
          </p:nvPr>
        </p:nvSpPr>
        <p:spPr/>
        <p:txBody>
          <a:bodyPr/>
          <a:lstStyle/>
          <a:p>
            <a:pPr eaLnBrk="1" hangingPunct="1"/>
            <a:r>
              <a:rPr lang="en-US" dirty="0" err="1"/>
              <a:t>Stap</a:t>
            </a:r>
            <a:r>
              <a:rPr lang="en-US" dirty="0"/>
              <a:t> 1: </a:t>
            </a:r>
            <a:r>
              <a:rPr lang="en-US" dirty="0" err="1"/>
              <a:t>Een</a:t>
            </a:r>
            <a:r>
              <a:rPr lang="en-US" dirty="0"/>
              <a:t> </a:t>
            </a:r>
            <a:r>
              <a:rPr lang="en-US" dirty="0" err="1"/>
              <a:t>klasse</a:t>
            </a:r>
            <a:r>
              <a:rPr lang="en-US" dirty="0"/>
              <a:t> </a:t>
            </a:r>
            <a:r>
              <a:rPr lang="en-US" dirty="0" err="1"/>
              <a:t>maken</a:t>
            </a:r>
            <a:r>
              <a:rPr lang="en-US" dirty="0"/>
              <a:t> </a:t>
            </a:r>
          </a:p>
        </p:txBody>
      </p:sp>
      <p:sp>
        <p:nvSpPr>
          <p:cNvPr id="9221" name="Rectangle 3"/>
          <p:cNvSpPr>
            <a:spLocks noGrp="1" noChangeArrowheads="1"/>
          </p:cNvSpPr>
          <p:nvPr>
            <p:ph type="body" idx="1"/>
          </p:nvPr>
        </p:nvSpPr>
        <p:spPr>
          <a:xfrm>
            <a:off x="1981200" y="1752600"/>
            <a:ext cx="8305800" cy="4572000"/>
          </a:xfrm>
        </p:spPr>
        <p:txBody>
          <a:bodyPr/>
          <a:lstStyle/>
          <a:p>
            <a:pPr eaLnBrk="1" hangingPunct="1">
              <a:spcBef>
                <a:spcPct val="0"/>
              </a:spcBef>
            </a:pPr>
            <a:r>
              <a:rPr lang="en-US" b="1" dirty="0"/>
              <a:t>Class header </a:t>
            </a:r>
            <a:r>
              <a:rPr lang="en-US" dirty="0"/>
              <a:t>of </a:t>
            </a:r>
            <a:r>
              <a:rPr lang="en-US" b="1" dirty="0"/>
              <a:t>class </a:t>
            </a:r>
            <a:r>
              <a:rPr lang="en-US" b="1" dirty="0" err="1"/>
              <a:t>definitie</a:t>
            </a:r>
            <a:endParaRPr lang="en-US" dirty="0"/>
          </a:p>
          <a:p>
            <a:pPr lvl="1" eaLnBrk="1" hangingPunct="1"/>
            <a:r>
              <a:rPr lang="en-US" dirty="0" err="1"/>
              <a:t>Optionele</a:t>
            </a:r>
            <a:r>
              <a:rPr lang="en-US" dirty="0"/>
              <a:t> access modifier (</a:t>
            </a:r>
            <a:r>
              <a:rPr lang="en-US" dirty="0" err="1"/>
              <a:t>zie</a:t>
            </a:r>
            <a:r>
              <a:rPr lang="en-US" dirty="0"/>
              <a:t> later)</a:t>
            </a:r>
          </a:p>
          <a:p>
            <a:pPr lvl="1" eaLnBrk="1" hangingPunct="1"/>
            <a:r>
              <a:rPr lang="en-US" dirty="0"/>
              <a:t>Keyword </a:t>
            </a:r>
            <a:r>
              <a:rPr lang="en-US" dirty="0">
                <a:latin typeface="Courier New" pitchFamily="49" charset="0"/>
              </a:rPr>
              <a:t>class</a:t>
            </a:r>
          </a:p>
          <a:p>
            <a:pPr lvl="1" eaLnBrk="1" hangingPunct="1"/>
            <a:r>
              <a:rPr lang="en-US" dirty="0" err="1"/>
              <a:t>Legale</a:t>
            </a:r>
            <a:r>
              <a:rPr lang="en-US" dirty="0"/>
              <a:t> identifier </a:t>
            </a:r>
            <a:r>
              <a:rPr lang="en-US" dirty="0" err="1"/>
              <a:t>voor</a:t>
            </a:r>
            <a:r>
              <a:rPr lang="en-US" dirty="0"/>
              <a:t> je </a:t>
            </a:r>
            <a:r>
              <a:rPr lang="en-US" dirty="0" err="1"/>
              <a:t>klasse</a:t>
            </a:r>
            <a:r>
              <a:rPr lang="en-US" dirty="0"/>
              <a:t> (</a:t>
            </a:r>
            <a:r>
              <a:rPr lang="en-US" dirty="0" err="1"/>
              <a:t>zie</a:t>
            </a:r>
            <a:r>
              <a:rPr lang="en-US" dirty="0"/>
              <a:t> les 1 prog </a:t>
            </a:r>
            <a:r>
              <a:rPr lang="en-US" dirty="0" err="1"/>
              <a:t>princ</a:t>
            </a:r>
            <a:r>
              <a:rPr lang="en-US" dirty="0"/>
              <a:t>)</a:t>
            </a:r>
          </a:p>
          <a:p>
            <a:pPr eaLnBrk="1" hangingPunct="1">
              <a:spcBef>
                <a:spcPct val="0"/>
              </a:spcBef>
            </a:pPr>
            <a:endParaRPr lang="en-US" b="1" dirty="0"/>
          </a:p>
          <a:p>
            <a:pPr eaLnBrk="1" hangingPunct="1">
              <a:spcBef>
                <a:spcPct val="0"/>
              </a:spcBef>
            </a:pPr>
            <a:endParaRPr lang="en-US" b="1" dirty="0"/>
          </a:p>
          <a:p>
            <a:pPr eaLnBrk="1" hangingPunct="1">
              <a:spcBef>
                <a:spcPct val="0"/>
              </a:spcBef>
            </a:pPr>
            <a:r>
              <a:rPr lang="en-US" b="1" dirty="0"/>
              <a:t>Class access modifiers (</a:t>
            </a:r>
            <a:r>
              <a:rPr lang="en-US" b="1" dirty="0" err="1"/>
              <a:t>optioneel</a:t>
            </a:r>
            <a:r>
              <a:rPr lang="en-US" b="1" dirty="0"/>
              <a:t>)</a:t>
            </a:r>
            <a:endParaRPr lang="en-US" dirty="0"/>
          </a:p>
          <a:p>
            <a:pPr lvl="1" eaLnBrk="1" hangingPunct="1"/>
            <a:r>
              <a:rPr lang="en-US" dirty="0">
                <a:latin typeface="Courier New" pitchFamily="49" charset="0"/>
              </a:rPr>
              <a:t>public</a:t>
            </a:r>
          </a:p>
          <a:p>
            <a:pPr lvl="1" eaLnBrk="1" hangingPunct="1"/>
            <a:r>
              <a:rPr lang="en-US" dirty="0">
                <a:latin typeface="Courier New" pitchFamily="49" charset="0"/>
              </a:rPr>
              <a:t>protected</a:t>
            </a:r>
          </a:p>
          <a:p>
            <a:pPr lvl="1" eaLnBrk="1" hangingPunct="1"/>
            <a:r>
              <a:rPr lang="en-US" dirty="0">
                <a:latin typeface="Courier New" pitchFamily="49" charset="0"/>
              </a:rPr>
              <a:t>internal</a:t>
            </a:r>
          </a:p>
          <a:p>
            <a:pPr lvl="1" eaLnBrk="1" hangingPunct="1"/>
            <a:r>
              <a:rPr lang="en-US" dirty="0">
                <a:latin typeface="Courier New" pitchFamily="49" charset="0"/>
              </a:rPr>
              <a:t>private</a:t>
            </a:r>
            <a:endParaRPr lang="en-US" b="1" dirty="0"/>
          </a:p>
        </p:txBody>
      </p:sp>
      <p:pic>
        <p:nvPicPr>
          <p:cNvPr id="11" name="Afbeelding 10">
            <a:extLst>
              <a:ext uri="{FF2B5EF4-FFF2-40B4-BE49-F238E27FC236}">
                <a16:creationId xmlns:a16="http://schemas.microsoft.com/office/drawing/2014/main" id="{6BBB2F28-9886-4BEF-8118-290DEC1291E0}"/>
              </a:ext>
            </a:extLst>
          </p:cNvPr>
          <p:cNvPicPr>
            <a:picLocks noChangeAspect="1"/>
          </p:cNvPicPr>
          <p:nvPr/>
        </p:nvPicPr>
        <p:blipFill>
          <a:blip r:embed="rId3"/>
          <a:stretch>
            <a:fillRect/>
          </a:stretch>
        </p:blipFill>
        <p:spPr>
          <a:xfrm>
            <a:off x="8077200" y="2860648"/>
            <a:ext cx="3414829" cy="3187174"/>
          </a:xfrm>
          <a:prstGeom prst="rect">
            <a:avLst/>
          </a:prstGeom>
        </p:spPr>
      </p:pic>
    </p:spTree>
    <p:extLst>
      <p:ext uri="{BB962C8B-B14F-4D97-AF65-F5344CB8AC3E}">
        <p14:creationId xmlns:p14="http://schemas.microsoft.com/office/powerpoint/2010/main" val="1941139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A88C1D-8438-4581-9210-7CD813E72FD0}"/>
              </a:ext>
            </a:extLst>
          </p:cNvPr>
          <p:cNvSpPr>
            <a:spLocks noGrp="1"/>
          </p:cNvSpPr>
          <p:nvPr>
            <p:ph type="title"/>
          </p:nvPr>
        </p:nvSpPr>
        <p:spPr/>
        <p:txBody>
          <a:bodyPr/>
          <a:lstStyle/>
          <a:p>
            <a:r>
              <a:rPr lang="nl-BE" dirty="0"/>
              <a:t>Plaats iedere klasse in eigen bestand</a:t>
            </a:r>
          </a:p>
        </p:txBody>
      </p:sp>
      <p:pic>
        <p:nvPicPr>
          <p:cNvPr id="6" name="Tijdelijke aanduiding voor inhoud 5" descr="Afbeelding met schermafbeelding&#10;&#10;Automatisch gegenereerde beschrijving">
            <a:extLst>
              <a:ext uri="{FF2B5EF4-FFF2-40B4-BE49-F238E27FC236}">
                <a16:creationId xmlns:a16="http://schemas.microsoft.com/office/drawing/2014/main" id="{6B6B49D1-6D31-41A2-99B8-667E65EDBB5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80740" y="1328738"/>
            <a:ext cx="5114733" cy="4902200"/>
          </a:xfrm>
        </p:spPr>
      </p:pic>
      <p:sp>
        <p:nvSpPr>
          <p:cNvPr id="4" name="Tijdelijke aanduiding voor dianummer 3">
            <a:extLst>
              <a:ext uri="{FF2B5EF4-FFF2-40B4-BE49-F238E27FC236}">
                <a16:creationId xmlns:a16="http://schemas.microsoft.com/office/drawing/2014/main" id="{46EA9F34-A03F-4D27-9CB5-4E966BAE34FD}"/>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a:ln>
                  <a:noFill/>
                </a:ln>
                <a:solidFill>
                  <a:prstClr val="black"/>
                </a:solidFill>
                <a:effectLst/>
                <a:uLnTx/>
                <a:uFillTx/>
                <a:latin typeface="Arial" charset="0"/>
                <a:ea typeface="+mn-ea"/>
                <a:cs typeface="+mn-cs"/>
              </a:rPr>
              <a:t>© ap|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5511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423C138C-04E6-4DD8-B438-D9A5F4BEB15B}"/>
              </a:ext>
            </a:extLst>
          </p:cNvPr>
          <p:cNvSpPr/>
          <p:nvPr/>
        </p:nvSpPr>
        <p:spPr bwMode="auto">
          <a:xfrm>
            <a:off x="440473" y="3875049"/>
            <a:ext cx="11751527" cy="2715322"/>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nl-BE"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 name="Footer Placeholder 3"/>
          <p:cNvSpPr>
            <a:spLocks noGrp="1"/>
          </p:cNvSpPr>
          <p:nvPr>
            <p:ph type="ftr"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D6FC271-D1E3-4794-9779-81907DF24C0C}" type="slidenum">
              <a:rPr kumimoji="0" lang="en-US" sz="11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4340" name="Rectangle 2"/>
          <p:cNvSpPr>
            <a:spLocks noGrp="1" noChangeArrowheads="1"/>
          </p:cNvSpPr>
          <p:nvPr>
            <p:ph type="title"/>
          </p:nvPr>
        </p:nvSpPr>
        <p:spPr>
          <a:xfrm>
            <a:off x="2066925" y="0"/>
            <a:ext cx="8077200" cy="1143000"/>
          </a:xfrm>
        </p:spPr>
        <p:txBody>
          <a:bodyPr/>
          <a:lstStyle/>
          <a:p>
            <a:pPr eaLnBrk="1" hangingPunct="1"/>
            <a:r>
              <a:rPr lang="en-US" dirty="0" err="1"/>
              <a:t>Stap</a:t>
            </a:r>
            <a:r>
              <a:rPr lang="en-US" dirty="0"/>
              <a:t> 2: </a:t>
            </a:r>
            <a:r>
              <a:rPr lang="en-US" dirty="0" err="1"/>
              <a:t>Objecten</a:t>
            </a:r>
            <a:r>
              <a:rPr lang="en-US" dirty="0"/>
              <a:t> </a:t>
            </a:r>
            <a:r>
              <a:rPr lang="en-US" dirty="0" err="1"/>
              <a:t>creeren</a:t>
            </a:r>
            <a:endParaRPr lang="en-US" dirty="0"/>
          </a:p>
        </p:txBody>
      </p:sp>
      <p:sp>
        <p:nvSpPr>
          <p:cNvPr id="14341" name="Rectangle 3"/>
          <p:cNvSpPr>
            <a:spLocks noGrp="1" noChangeArrowheads="1"/>
          </p:cNvSpPr>
          <p:nvPr>
            <p:ph type="body" idx="1"/>
          </p:nvPr>
        </p:nvSpPr>
        <p:spPr>
          <a:xfrm>
            <a:off x="1981200" y="1676400"/>
            <a:ext cx="8305800" cy="4572000"/>
          </a:xfrm>
        </p:spPr>
        <p:txBody>
          <a:bodyPr/>
          <a:lstStyle/>
          <a:p>
            <a:pPr eaLnBrk="1" hangingPunct="1"/>
            <a:r>
              <a:rPr lang="en-US" dirty="0" err="1"/>
              <a:t>Een</a:t>
            </a:r>
            <a:r>
              <a:rPr lang="en-US" dirty="0"/>
              <a:t> </a:t>
            </a:r>
            <a:r>
              <a:rPr lang="en-US" dirty="0" err="1"/>
              <a:t>klasse</a:t>
            </a:r>
            <a:r>
              <a:rPr lang="en-US" dirty="0"/>
              <a:t> </a:t>
            </a:r>
            <a:r>
              <a:rPr lang="en-US" dirty="0" err="1"/>
              <a:t>schrijven</a:t>
            </a:r>
            <a:r>
              <a:rPr lang="en-US" dirty="0"/>
              <a:t> is </a:t>
            </a:r>
            <a:r>
              <a:rPr lang="en-US" dirty="0" err="1"/>
              <a:t>niet</a:t>
            </a:r>
            <a:r>
              <a:rPr lang="en-US" dirty="0"/>
              <a:t> </a:t>
            </a:r>
            <a:r>
              <a:rPr lang="en-US" dirty="0" err="1"/>
              <a:t>hetzelfde</a:t>
            </a:r>
            <a:r>
              <a:rPr lang="en-US" dirty="0"/>
              <a:t> </a:t>
            </a:r>
            <a:r>
              <a:rPr lang="en-US" dirty="0" err="1"/>
              <a:t>als</a:t>
            </a:r>
            <a:r>
              <a:rPr lang="en-US" dirty="0"/>
              <a:t> </a:t>
            </a:r>
            <a:r>
              <a:rPr lang="en-US" dirty="0" err="1"/>
              <a:t>een</a:t>
            </a:r>
            <a:r>
              <a:rPr lang="en-US" dirty="0"/>
              <a:t> object </a:t>
            </a:r>
            <a:r>
              <a:rPr lang="en-US" dirty="0" err="1"/>
              <a:t>aanmaken</a:t>
            </a:r>
            <a:endParaRPr lang="en-US" dirty="0"/>
          </a:p>
          <a:p>
            <a:pPr eaLnBrk="1" hangingPunct="1"/>
            <a:endParaRPr lang="en-US" dirty="0"/>
          </a:p>
          <a:p>
            <a:pPr eaLnBrk="1" hangingPunct="1"/>
            <a:r>
              <a:rPr lang="en-US" dirty="0"/>
              <a:t>Je </a:t>
            </a:r>
            <a:r>
              <a:rPr lang="en-US" dirty="0" err="1"/>
              <a:t>kan</a:t>
            </a:r>
            <a:r>
              <a:rPr lang="en-US" dirty="0"/>
              <a:t> </a:t>
            </a:r>
            <a:r>
              <a:rPr lang="en-US" dirty="0" err="1"/>
              <a:t>enkel</a:t>
            </a:r>
            <a:r>
              <a:rPr lang="en-US" dirty="0"/>
              <a:t> </a:t>
            </a:r>
            <a:r>
              <a:rPr lang="en-US" dirty="0" err="1"/>
              <a:t>objecten</a:t>
            </a:r>
            <a:r>
              <a:rPr lang="en-US" dirty="0"/>
              <a:t> </a:t>
            </a:r>
            <a:r>
              <a:rPr lang="en-US" dirty="0" err="1"/>
              <a:t>maken</a:t>
            </a:r>
            <a:r>
              <a:rPr lang="en-US" dirty="0"/>
              <a:t> </a:t>
            </a:r>
            <a:r>
              <a:rPr lang="en-US" dirty="0" err="1"/>
              <a:t>als</a:t>
            </a:r>
            <a:r>
              <a:rPr lang="en-US" dirty="0"/>
              <a:t> je </a:t>
            </a:r>
            <a:r>
              <a:rPr lang="en-US" dirty="0" err="1"/>
              <a:t>een</a:t>
            </a:r>
            <a:r>
              <a:rPr lang="en-US" dirty="0"/>
              <a:t> </a:t>
            </a:r>
            <a:r>
              <a:rPr lang="en-US" dirty="0" err="1"/>
              <a:t>klasse</a:t>
            </a:r>
            <a:r>
              <a:rPr lang="en-US" dirty="0"/>
              <a:t> </a:t>
            </a:r>
            <a:r>
              <a:rPr lang="en-US" dirty="0" err="1"/>
              <a:t>hebt</a:t>
            </a:r>
            <a:r>
              <a:rPr lang="en-US" dirty="0"/>
              <a:t>, </a:t>
            </a:r>
            <a:r>
              <a:rPr lang="en-US" dirty="0" err="1"/>
              <a:t>vervolgens</a:t>
            </a:r>
            <a:r>
              <a:rPr lang="en-US" dirty="0"/>
              <a:t> </a:t>
            </a:r>
            <a:r>
              <a:rPr lang="en-US" dirty="0" err="1"/>
              <a:t>dien</a:t>
            </a:r>
            <a:r>
              <a:rPr lang="en-US" dirty="0"/>
              <a:t> je 2 </a:t>
            </a:r>
            <a:r>
              <a:rPr lang="en-US" dirty="0" err="1"/>
              <a:t>stappen</a:t>
            </a:r>
            <a:r>
              <a:rPr lang="en-US" dirty="0"/>
              <a:t> </a:t>
            </a:r>
            <a:r>
              <a:rPr lang="en-US" dirty="0" err="1"/>
              <a:t>uit</a:t>
            </a:r>
            <a:r>
              <a:rPr lang="en-US" dirty="0"/>
              <a:t> </a:t>
            </a:r>
            <a:r>
              <a:rPr lang="en-US" dirty="0" err="1"/>
              <a:t>te</a:t>
            </a:r>
            <a:r>
              <a:rPr lang="en-US" dirty="0"/>
              <a:t> </a:t>
            </a:r>
            <a:r>
              <a:rPr lang="en-US" dirty="0" err="1"/>
              <a:t>voeren</a:t>
            </a:r>
            <a:r>
              <a:rPr lang="en-US" dirty="0"/>
              <a:t>:</a:t>
            </a:r>
          </a:p>
          <a:p>
            <a:pPr lvl="1" eaLnBrk="1" hangingPunct="1"/>
            <a:r>
              <a:rPr lang="en-US" dirty="0"/>
              <a:t>Type </a:t>
            </a:r>
            <a:r>
              <a:rPr lang="en-US" dirty="0" err="1"/>
              <a:t>en</a:t>
            </a:r>
            <a:r>
              <a:rPr lang="en-US" dirty="0"/>
              <a:t> identifier </a:t>
            </a:r>
            <a:r>
              <a:rPr lang="en-US" dirty="0" err="1"/>
              <a:t>geven</a:t>
            </a:r>
            <a:endParaRPr lang="en-US" dirty="0"/>
          </a:p>
          <a:p>
            <a:pPr lvl="1" eaLnBrk="1" hangingPunct="1"/>
            <a:r>
              <a:rPr lang="en-US" dirty="0"/>
              <a:t>Object </a:t>
            </a:r>
            <a:r>
              <a:rPr lang="en-US" dirty="0" err="1"/>
              <a:t>aanmaken</a:t>
            </a:r>
            <a:r>
              <a:rPr lang="en-US" dirty="0"/>
              <a:t> met </a:t>
            </a:r>
            <a:r>
              <a:rPr lang="en-US" b="1" dirty="0"/>
              <a:t>new</a:t>
            </a:r>
            <a:r>
              <a:rPr lang="en-US" dirty="0"/>
              <a:t> operator die </a:t>
            </a:r>
            <a:r>
              <a:rPr lang="en-US" dirty="0" err="1"/>
              <a:t>geheugen</a:t>
            </a:r>
            <a:r>
              <a:rPr lang="en-US" dirty="0"/>
              <a:t> </a:t>
            </a:r>
            <a:r>
              <a:rPr lang="en-US" dirty="0" err="1"/>
              <a:t>zal</a:t>
            </a:r>
            <a:r>
              <a:rPr lang="en-US" dirty="0"/>
              <a:t> </a:t>
            </a:r>
            <a:r>
              <a:rPr lang="en-US" dirty="0" err="1"/>
              <a:t>reserveren</a:t>
            </a:r>
            <a:endParaRPr lang="en-US" dirty="0"/>
          </a:p>
          <a:p>
            <a:pPr eaLnBrk="1" hangingPunct="1"/>
            <a:endParaRPr lang="en-US" b="1" dirty="0"/>
          </a:p>
        </p:txBody>
      </p:sp>
      <p:sp>
        <p:nvSpPr>
          <p:cNvPr id="2" name="Tekstvak 1"/>
          <p:cNvSpPr txBox="1"/>
          <p:nvPr/>
        </p:nvSpPr>
        <p:spPr>
          <a:xfrm>
            <a:off x="707250" y="3855100"/>
            <a:ext cx="11726360" cy="267765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Auto </a:t>
            </a:r>
            <a:r>
              <a:rPr kumimoji="0" lang="nl-BE" sz="2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mijnEersteAuto</a:t>
            </a: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mijnEersteAuto</a:t>
            </a: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new Auto();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1" i="0" u="none" strike="noStrike" kern="1200" cap="none" spc="0" normalizeH="0" baseline="0" noProof="0" dirty="0">
                <a:ln>
                  <a:noFill/>
                </a:ln>
                <a:solidFill>
                  <a:prstClr val="black"/>
                </a:solidFill>
                <a:effectLst/>
                <a:uLnTx/>
                <a:uFillTx/>
                <a:latin typeface="Arial"/>
                <a:ea typeface="+mn-ea"/>
                <a:cs typeface="Courier New" pitchFamily="49" charset="0"/>
              </a:rPr>
              <a:t>of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Auto </a:t>
            </a:r>
            <a:r>
              <a:rPr kumimoji="0" lang="nl-BE" sz="2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mijnEersteAuto</a:t>
            </a: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new Auto();</a:t>
            </a:r>
          </a:p>
        </p:txBody>
      </p:sp>
    </p:spTree>
    <p:extLst>
      <p:ext uri="{BB962C8B-B14F-4D97-AF65-F5344CB8AC3E}">
        <p14:creationId xmlns:p14="http://schemas.microsoft.com/office/powerpoint/2010/main" val="74479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Abstractie</a:t>
            </a:r>
            <a:r>
              <a:rPr lang="en-IE" dirty="0"/>
              <a:t> van </a:t>
            </a:r>
            <a:r>
              <a:rPr lang="en-IE" dirty="0" err="1"/>
              <a:t>programmeren</a:t>
            </a:r>
            <a:endParaRPr lang="en-IE" dirty="0"/>
          </a:p>
        </p:txBody>
      </p:sp>
      <p:sp>
        <p:nvSpPr>
          <p:cNvPr id="3" name="Tijdelijke aanduiding voor inhoud 2"/>
          <p:cNvSpPr>
            <a:spLocks noGrp="1"/>
          </p:cNvSpPr>
          <p:nvPr>
            <p:ph idx="1"/>
          </p:nvPr>
        </p:nvSpPr>
        <p:spPr/>
        <p:txBody>
          <a:bodyPr/>
          <a:lstStyle/>
          <a:p>
            <a:r>
              <a:rPr lang="en-IE" dirty="0"/>
              <a:t>We </a:t>
            </a:r>
            <a:r>
              <a:rPr lang="en-IE" dirty="0" err="1"/>
              <a:t>gaan</a:t>
            </a:r>
            <a:r>
              <a:rPr lang="en-IE" dirty="0"/>
              <a:t> steeds </a:t>
            </a:r>
            <a:r>
              <a:rPr lang="en-IE" dirty="0" err="1"/>
              <a:t>hoger</a:t>
            </a: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6" name="Rechthoek 5"/>
          <p:cNvSpPr/>
          <p:nvPr/>
        </p:nvSpPr>
        <p:spPr bwMode="auto">
          <a:xfrm>
            <a:off x="1847737" y="6148553"/>
            <a:ext cx="2902939" cy="336331"/>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1.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Variabelen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pic>
        <p:nvPicPr>
          <p:cNvPr id="96259" name="Picture 3"/>
          <p:cNvPicPr>
            <a:picLocks noChangeAspect="1" noChangeArrowheads="1"/>
          </p:cNvPicPr>
          <p:nvPr/>
        </p:nvPicPr>
        <p:blipFill>
          <a:blip r:embed="rId2" cstate="print"/>
          <a:srcRect/>
          <a:stretch>
            <a:fillRect/>
          </a:stretch>
        </p:blipFill>
        <p:spPr bwMode="auto">
          <a:xfrm>
            <a:off x="4791075" y="1700213"/>
            <a:ext cx="3795877" cy="5028844"/>
          </a:xfrm>
          <a:prstGeom prst="rect">
            <a:avLst/>
          </a:prstGeom>
          <a:noFill/>
          <a:ln w="9525">
            <a:noFill/>
            <a:miter lim="800000"/>
            <a:headEnd/>
            <a:tailEnd/>
          </a:ln>
        </p:spPr>
      </p:pic>
      <p:sp>
        <p:nvSpPr>
          <p:cNvPr id="8" name="Rechthoek 7"/>
          <p:cNvSpPr/>
          <p:nvPr/>
        </p:nvSpPr>
        <p:spPr bwMode="auto">
          <a:xfrm>
            <a:off x="1872288" y="5344511"/>
            <a:ext cx="2862622" cy="646387"/>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2. Statements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blokken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9" name="Rechthoek 8"/>
          <p:cNvSpPr/>
          <p:nvPr/>
        </p:nvSpPr>
        <p:spPr bwMode="auto">
          <a:xfrm>
            <a:off x="1853355" y="4666593"/>
            <a:ext cx="2886812"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3.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Methoden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0" name="Rechthoek 9"/>
          <p:cNvSpPr/>
          <p:nvPr/>
        </p:nvSpPr>
        <p:spPr bwMode="auto">
          <a:xfrm>
            <a:off x="1828800" y="3999186"/>
            <a:ext cx="2927131" cy="43092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4.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Objecten</a:t>
            </a:r>
            <a:r>
              <a:rPr kumimoji="0" lang="en-IE" sz="1800" b="0" i="0" u="none" strike="noStrike" kern="1200" cap="none" spc="0" normalizeH="0" baseline="0" noProof="0" dirty="0">
                <a:ln>
                  <a:noFill/>
                </a:ln>
                <a:solidFill>
                  <a:prstClr val="black"/>
                </a:solidFill>
                <a:effectLst/>
                <a:uLnTx/>
                <a:uFillTx/>
                <a:latin typeface="Arial" charset="0"/>
                <a:ea typeface="+mn-ea"/>
                <a:cs typeface="Arial" charset="0"/>
              </a:rPr>
              <a:t> en </a:t>
            </a:r>
            <a:r>
              <a:rPr kumimoji="0" lang="en-IE" sz="1800" b="0" i="0" u="none" strike="noStrike" kern="1200" cap="none" spc="0" normalizeH="0" baseline="0" noProof="0" dirty="0" err="1">
                <a:ln>
                  <a:noFill/>
                </a:ln>
                <a:solidFill>
                  <a:prstClr val="black"/>
                </a:solidFill>
                <a:effectLst/>
                <a:uLnTx/>
                <a:uFillTx/>
                <a:latin typeface="Arial" charset="0"/>
                <a:ea typeface="+mn-ea"/>
                <a:cs typeface="Arial" charset="0"/>
              </a:rPr>
              <a:t>klassen</a:t>
            </a:r>
            <a:endParaRPr kumimoji="0" lang="en-IE"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8412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D6FC271-D1E3-4794-9779-81907DF24C0C}" type="slidenum">
              <a:rPr kumimoji="0" lang="en-US" sz="11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4340" name="Rectangle 2"/>
          <p:cNvSpPr>
            <a:spLocks noGrp="1" noChangeArrowheads="1"/>
          </p:cNvSpPr>
          <p:nvPr>
            <p:ph type="title"/>
          </p:nvPr>
        </p:nvSpPr>
        <p:spPr>
          <a:xfrm>
            <a:off x="2066925" y="0"/>
            <a:ext cx="8077200" cy="1143000"/>
          </a:xfrm>
        </p:spPr>
        <p:txBody>
          <a:bodyPr/>
          <a:lstStyle/>
          <a:p>
            <a:pPr eaLnBrk="1" hangingPunct="1"/>
            <a:r>
              <a:rPr lang="en-US" dirty="0" err="1"/>
              <a:t>Objecten</a:t>
            </a:r>
            <a:r>
              <a:rPr lang="en-US" dirty="0"/>
              <a:t> </a:t>
            </a:r>
            <a:r>
              <a:rPr lang="en-US" dirty="0" err="1"/>
              <a:t>maken</a:t>
            </a:r>
            <a:r>
              <a:rPr lang="en-US" dirty="0"/>
              <a:t> </a:t>
            </a:r>
            <a:r>
              <a:rPr lang="en-US" dirty="0" err="1"/>
              <a:t>bijna</a:t>
            </a:r>
            <a:r>
              <a:rPr lang="en-US" dirty="0"/>
              <a:t> </a:t>
            </a:r>
            <a:r>
              <a:rPr lang="en-US" dirty="0" err="1"/>
              <a:t>zelfde</a:t>
            </a:r>
            <a:r>
              <a:rPr lang="en-US" dirty="0"/>
              <a:t> </a:t>
            </a:r>
            <a:r>
              <a:rPr lang="en-US" dirty="0" err="1"/>
              <a:t>als</a:t>
            </a:r>
            <a:r>
              <a:rPr lang="en-US" dirty="0"/>
              <a:t> value types </a:t>
            </a:r>
            <a:r>
              <a:rPr lang="en-US" dirty="0" err="1"/>
              <a:t>maken</a:t>
            </a:r>
            <a:endParaRPr lang="en-US" dirty="0"/>
          </a:p>
        </p:txBody>
      </p:sp>
      <p:sp>
        <p:nvSpPr>
          <p:cNvPr id="14341" name="Rectangle 3"/>
          <p:cNvSpPr>
            <a:spLocks noGrp="1" noChangeArrowheads="1"/>
          </p:cNvSpPr>
          <p:nvPr>
            <p:ph type="body" idx="1"/>
          </p:nvPr>
        </p:nvSpPr>
        <p:spPr>
          <a:xfrm>
            <a:off x="1981200" y="1676400"/>
            <a:ext cx="8305800" cy="4572000"/>
          </a:xfrm>
        </p:spPr>
        <p:txBody>
          <a:bodyPr/>
          <a:lstStyle/>
          <a:p>
            <a:pPr eaLnBrk="1" hangingPunct="1"/>
            <a:endParaRPr lang="en-US" b="1" dirty="0"/>
          </a:p>
        </p:txBody>
      </p:sp>
      <p:sp>
        <p:nvSpPr>
          <p:cNvPr id="2" name="Tekstvak 1"/>
          <p:cNvSpPr txBox="1"/>
          <p:nvPr/>
        </p:nvSpPr>
        <p:spPr>
          <a:xfrm>
            <a:off x="-4895850" y="-3409950"/>
            <a:ext cx="7105650" cy="267765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Employee John;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John = new Employee();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1" i="0" u="none" strike="noStrike" kern="1200" cap="none" spc="0" normalizeH="0" baseline="0" noProof="0" dirty="0">
                <a:ln>
                  <a:noFill/>
                </a:ln>
                <a:solidFill>
                  <a:prstClr val="black"/>
                </a:solidFill>
                <a:effectLst/>
                <a:uLnTx/>
                <a:uFillTx/>
                <a:latin typeface="Arial"/>
                <a:ea typeface="+mn-ea"/>
                <a:cs typeface="Courier New" pitchFamily="49" charset="0"/>
              </a:rPr>
              <a:t>of</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Employee Bob = new Employee();</a:t>
            </a:r>
          </a:p>
        </p:txBody>
      </p:sp>
      <p:graphicFrame>
        <p:nvGraphicFramePr>
          <p:cNvPr id="3" name="Tabel 2"/>
          <p:cNvGraphicFramePr>
            <a:graphicFrameLocks noGrp="1"/>
          </p:cNvGraphicFramePr>
          <p:nvPr/>
        </p:nvGraphicFramePr>
        <p:xfrm>
          <a:off x="978408" y="1397001"/>
          <a:ext cx="10506456" cy="3381375"/>
        </p:xfrm>
        <a:graphic>
          <a:graphicData uri="http://schemas.openxmlformats.org/drawingml/2006/table">
            <a:tbl>
              <a:tblPr firstRow="1" bandRow="1">
                <a:tableStyleId>{5C22544A-7EE6-4342-B048-85BDC9FD1C3A}</a:tableStyleId>
              </a:tblPr>
              <a:tblGrid>
                <a:gridCol w="3820530">
                  <a:extLst>
                    <a:ext uri="{9D8B030D-6E8A-4147-A177-3AD203B41FA5}">
                      <a16:colId xmlns:a16="http://schemas.microsoft.com/office/drawing/2014/main" val="20000"/>
                    </a:ext>
                  </a:extLst>
                </a:gridCol>
                <a:gridCol w="6685926">
                  <a:extLst>
                    <a:ext uri="{9D8B030D-6E8A-4147-A177-3AD203B41FA5}">
                      <a16:colId xmlns:a16="http://schemas.microsoft.com/office/drawing/2014/main" val="20001"/>
                    </a:ext>
                  </a:extLst>
                </a:gridCol>
              </a:tblGrid>
              <a:tr h="1127125">
                <a:tc>
                  <a:txBody>
                    <a:bodyPr/>
                    <a:lstStyle/>
                    <a:p>
                      <a:r>
                        <a:rPr lang="nl-BE" sz="2000" dirty="0"/>
                        <a:t>Valuetypes</a:t>
                      </a:r>
                    </a:p>
                  </a:txBody>
                  <a:tcPr/>
                </a:tc>
                <a:tc>
                  <a:txBody>
                    <a:bodyPr/>
                    <a:lstStyle/>
                    <a:p>
                      <a:r>
                        <a:rPr lang="nl-BE" sz="2000" dirty="0"/>
                        <a:t>Objecten (Reference types)</a:t>
                      </a:r>
                    </a:p>
                  </a:txBody>
                  <a:tcPr/>
                </a:tc>
                <a:extLst>
                  <a:ext uri="{0D108BD9-81ED-4DB2-BD59-A6C34878D82A}">
                    <a16:rowId xmlns:a16="http://schemas.microsoft.com/office/drawing/2014/main" val="10000"/>
                  </a:ext>
                </a:extLst>
              </a:tr>
              <a:tr h="1127125">
                <a:tc>
                  <a:txBody>
                    <a:bodyPr/>
                    <a:lstStyle/>
                    <a:p>
                      <a:r>
                        <a:rPr lang="nl-BE" sz="2000" dirty="0">
                          <a:latin typeface="Courier New" pitchFamily="49" charset="0"/>
                          <a:cs typeface="Courier New" pitchFamily="49" charset="0"/>
                        </a:rPr>
                        <a:t>int </a:t>
                      </a:r>
                      <a:r>
                        <a:rPr lang="nl-BE" sz="2000" dirty="0" err="1">
                          <a:latin typeface="Courier New" pitchFamily="49" charset="0"/>
                          <a:cs typeface="Courier New" pitchFamily="49" charset="0"/>
                        </a:rPr>
                        <a:t>eenGetal</a:t>
                      </a:r>
                      <a:r>
                        <a:rPr lang="nl-BE" sz="2000" dirty="0">
                          <a:latin typeface="Courier New" pitchFamily="49" charset="0"/>
                          <a:cs typeface="Courier New" pitchFamily="49" charset="0"/>
                        </a:rPr>
                        <a:t>;</a:t>
                      </a:r>
                    </a:p>
                  </a:txBody>
                  <a:tcPr/>
                </a:tc>
                <a:tc>
                  <a:txBody>
                    <a:bodyPr/>
                    <a:lstStyle/>
                    <a:p>
                      <a:r>
                        <a:rPr lang="nl-BE" sz="2000" dirty="0">
                          <a:latin typeface="Courier New" pitchFamily="49" charset="0"/>
                          <a:cs typeface="Courier New" pitchFamily="49" charset="0"/>
                        </a:rPr>
                        <a:t>Employee </a:t>
                      </a:r>
                      <a:r>
                        <a:rPr lang="nl-BE" sz="2000" dirty="0" err="1">
                          <a:latin typeface="Courier New" pitchFamily="49" charset="0"/>
                          <a:cs typeface="Courier New" pitchFamily="49" charset="0"/>
                        </a:rPr>
                        <a:t>eenWerknemer</a:t>
                      </a:r>
                      <a:r>
                        <a:rPr lang="nl-BE" sz="2000" dirty="0">
                          <a:latin typeface="Courier New" pitchFamily="49" charset="0"/>
                          <a:cs typeface="Courier New" pitchFamily="49" charset="0"/>
                        </a:rPr>
                        <a:t>;</a:t>
                      </a:r>
                    </a:p>
                  </a:txBody>
                  <a:tcPr/>
                </a:tc>
                <a:extLst>
                  <a:ext uri="{0D108BD9-81ED-4DB2-BD59-A6C34878D82A}">
                    <a16:rowId xmlns:a16="http://schemas.microsoft.com/office/drawing/2014/main" val="10001"/>
                  </a:ext>
                </a:extLst>
              </a:tr>
              <a:tr h="1127125">
                <a:tc>
                  <a:txBody>
                    <a:bodyPr/>
                    <a:lstStyle/>
                    <a:p>
                      <a:r>
                        <a:rPr lang="nl-BE" sz="2000" dirty="0">
                          <a:latin typeface="Courier New" pitchFamily="49" charset="0"/>
                          <a:cs typeface="Courier New" pitchFamily="49" charset="0"/>
                        </a:rPr>
                        <a:t>int</a:t>
                      </a:r>
                      <a:r>
                        <a:rPr lang="nl-BE" sz="2000" baseline="0" dirty="0">
                          <a:latin typeface="Courier New" pitchFamily="49" charset="0"/>
                          <a:cs typeface="Courier New" pitchFamily="49" charset="0"/>
                        </a:rPr>
                        <a:t> </a:t>
                      </a:r>
                      <a:r>
                        <a:rPr lang="nl-BE" sz="2000" baseline="0" dirty="0" err="1">
                          <a:latin typeface="Courier New" pitchFamily="49" charset="0"/>
                          <a:cs typeface="Courier New" pitchFamily="49" charset="0"/>
                        </a:rPr>
                        <a:t>anderGetal</a:t>
                      </a:r>
                      <a:r>
                        <a:rPr lang="nl-BE" sz="2000" baseline="0" dirty="0">
                          <a:latin typeface="Courier New" pitchFamily="49" charset="0"/>
                          <a:cs typeface="Courier New" pitchFamily="49" charset="0"/>
                        </a:rPr>
                        <a:t>=5;</a:t>
                      </a:r>
                      <a:endParaRPr lang="nl-BE" sz="2000" dirty="0">
                        <a:latin typeface="Courier New" pitchFamily="49" charset="0"/>
                        <a:cs typeface="Courier New" pitchFamily="49" charset="0"/>
                      </a:endParaRPr>
                    </a:p>
                  </a:txBody>
                  <a:tcPr/>
                </a:tc>
                <a:tc>
                  <a:txBody>
                    <a:bodyPr/>
                    <a:lstStyle/>
                    <a:p>
                      <a:r>
                        <a:rPr lang="nl-BE" sz="2000" dirty="0">
                          <a:latin typeface="Courier New" pitchFamily="49" charset="0"/>
                          <a:cs typeface="Courier New" pitchFamily="49" charset="0"/>
                        </a:rPr>
                        <a:t>Employee </a:t>
                      </a:r>
                      <a:r>
                        <a:rPr lang="nl-BE" sz="2000" dirty="0" err="1">
                          <a:latin typeface="Courier New" pitchFamily="49" charset="0"/>
                          <a:cs typeface="Courier New" pitchFamily="49" charset="0"/>
                        </a:rPr>
                        <a:t>andereWerknemer</a:t>
                      </a:r>
                      <a:r>
                        <a:rPr lang="nl-BE" sz="2000" dirty="0">
                          <a:latin typeface="Courier New" pitchFamily="49" charset="0"/>
                          <a:cs typeface="Courier New" pitchFamily="49" charset="0"/>
                        </a:rPr>
                        <a:t> = new Employee();</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482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681B117-2830-4049-A4FE-77776C2CE69C}" type="slidenum">
              <a:rPr kumimoji="0" lang="en-US" sz="11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sz="11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268" name="Rectangle 2"/>
          <p:cNvSpPr>
            <a:spLocks noGrp="1" noChangeArrowheads="1"/>
          </p:cNvSpPr>
          <p:nvPr>
            <p:ph type="title"/>
          </p:nvPr>
        </p:nvSpPr>
        <p:spPr/>
        <p:txBody>
          <a:bodyPr/>
          <a:lstStyle/>
          <a:p>
            <a:pPr eaLnBrk="1" hangingPunct="1"/>
            <a:r>
              <a:rPr lang="en-US" dirty="0"/>
              <a:t>Klassen </a:t>
            </a:r>
            <a:r>
              <a:rPr lang="en-US" dirty="0" err="1"/>
              <a:t>zijn</a:t>
            </a:r>
            <a:r>
              <a:rPr lang="en-US" dirty="0"/>
              <a:t> </a:t>
            </a:r>
            <a:r>
              <a:rPr lang="en-US" dirty="0" err="1"/>
              <a:t>niet</a:t>
            </a:r>
            <a:r>
              <a:rPr lang="en-US" dirty="0"/>
              <a:t> </a:t>
            </a:r>
            <a:r>
              <a:rPr lang="en-US" dirty="0" err="1"/>
              <a:t>leeg</a:t>
            </a:r>
            <a:r>
              <a:rPr lang="en-US" dirty="0"/>
              <a:t>:</a:t>
            </a:r>
          </a:p>
        </p:txBody>
      </p:sp>
      <p:sp>
        <p:nvSpPr>
          <p:cNvPr id="11269" name="Rectangle 3"/>
          <p:cNvSpPr>
            <a:spLocks noGrp="1" noChangeArrowheads="1"/>
          </p:cNvSpPr>
          <p:nvPr>
            <p:ph type="body" idx="1"/>
          </p:nvPr>
        </p:nvSpPr>
        <p:spPr>
          <a:xfrm>
            <a:off x="1981200" y="1676400"/>
            <a:ext cx="8305800" cy="4572000"/>
          </a:xfrm>
        </p:spPr>
        <p:txBody>
          <a:bodyPr/>
          <a:lstStyle/>
          <a:p>
            <a:pPr eaLnBrk="1" hangingPunct="1"/>
            <a:r>
              <a:rPr lang="en-US" dirty="0" err="1"/>
              <a:t>Een</a:t>
            </a:r>
            <a:r>
              <a:rPr lang="en-US" dirty="0"/>
              <a:t> </a:t>
            </a:r>
            <a:r>
              <a:rPr lang="en-US" dirty="0" err="1"/>
              <a:t>klasse</a:t>
            </a:r>
            <a:r>
              <a:rPr lang="en-US" dirty="0"/>
              <a:t> </a:t>
            </a:r>
            <a:r>
              <a:rPr lang="en-US" dirty="0" err="1"/>
              <a:t>bestaat</a:t>
            </a:r>
            <a:r>
              <a:rPr lang="en-US" dirty="0"/>
              <a:t> </a:t>
            </a:r>
            <a:r>
              <a:rPr lang="en-US" dirty="0" err="1"/>
              <a:t>uit</a:t>
            </a:r>
            <a:r>
              <a:rPr lang="en-US" dirty="0"/>
              <a:t> </a:t>
            </a:r>
            <a:r>
              <a:rPr lang="en-US" dirty="0" err="1"/>
              <a:t>variabelen</a:t>
            </a:r>
            <a:r>
              <a:rPr lang="en-US" dirty="0"/>
              <a:t> </a:t>
            </a:r>
            <a:r>
              <a:rPr lang="en-US" dirty="0" err="1"/>
              <a:t>en</a:t>
            </a:r>
            <a:r>
              <a:rPr lang="en-US" dirty="0"/>
              <a:t> </a:t>
            </a:r>
            <a:r>
              <a:rPr lang="en-US" dirty="0" err="1"/>
              <a:t>methoden</a:t>
            </a:r>
            <a:endParaRPr lang="en-US" dirty="0"/>
          </a:p>
          <a:p>
            <a:pPr eaLnBrk="1" hangingPunct="1"/>
            <a:r>
              <a:rPr lang="en-US" dirty="0"/>
              <a:t>Via access modifiers </a:t>
            </a:r>
            <a:r>
              <a:rPr lang="en-US" dirty="0" err="1"/>
              <a:t>geef</a:t>
            </a:r>
            <a:r>
              <a:rPr lang="en-US" dirty="0"/>
              <a:t> je </a:t>
            </a:r>
            <a:r>
              <a:rPr lang="en-US" dirty="0" err="1"/>
              <a:t>aan</a:t>
            </a:r>
            <a:r>
              <a:rPr lang="en-US" dirty="0"/>
              <a:t> wat </a:t>
            </a:r>
            <a:r>
              <a:rPr lang="en-US" dirty="0" err="1"/>
              <a:t>zichtbaar</a:t>
            </a:r>
            <a:r>
              <a:rPr lang="en-US" dirty="0"/>
              <a:t> is </a:t>
            </a:r>
            <a:r>
              <a:rPr lang="en-US" dirty="0" err="1"/>
              <a:t>langs</a:t>
            </a:r>
            <a:r>
              <a:rPr lang="en-US" dirty="0"/>
              <a:t> </a:t>
            </a:r>
            <a:r>
              <a:rPr lang="en-US" dirty="0" err="1"/>
              <a:t>buiten</a:t>
            </a:r>
            <a:r>
              <a:rPr lang="en-US" dirty="0"/>
              <a:t> </a:t>
            </a:r>
            <a:r>
              <a:rPr lang="en-US" dirty="0" err="1"/>
              <a:t>bij</a:t>
            </a:r>
            <a:r>
              <a:rPr lang="en-US" dirty="0"/>
              <a:t> de </a:t>
            </a:r>
            <a:r>
              <a:rPr lang="en-US" dirty="0" err="1"/>
              <a:t>objecten</a:t>
            </a:r>
            <a:r>
              <a:rPr lang="en-US" dirty="0"/>
              <a:t> van de </a:t>
            </a:r>
            <a:r>
              <a:rPr lang="en-US" dirty="0" err="1"/>
              <a:t>klasse</a:t>
            </a:r>
            <a:endParaRPr lang="en-US" dirty="0"/>
          </a:p>
        </p:txBody>
      </p:sp>
      <p:pic>
        <p:nvPicPr>
          <p:cNvPr id="6" name="Picture 2">
            <a:extLst>
              <a:ext uri="{FF2B5EF4-FFF2-40B4-BE49-F238E27FC236}">
                <a16:creationId xmlns:a16="http://schemas.microsoft.com/office/drawing/2014/main" id="{DA2D6AE5-3079-4FB1-B443-4CB7DB6B0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977" y="2944535"/>
            <a:ext cx="6851992" cy="4880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558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35ED2-12DF-48D9-AE31-50376CAF8EA9}"/>
              </a:ext>
            </a:extLst>
          </p:cNvPr>
          <p:cNvSpPr>
            <a:spLocks noGrp="1"/>
          </p:cNvSpPr>
          <p:nvPr>
            <p:ph type="title"/>
          </p:nvPr>
        </p:nvSpPr>
        <p:spPr/>
        <p:txBody>
          <a:bodyPr/>
          <a:lstStyle/>
          <a:p>
            <a:r>
              <a:rPr lang="nl-BE" dirty="0"/>
              <a:t>Voorbeeld van methode in klasse</a:t>
            </a:r>
          </a:p>
        </p:txBody>
      </p:sp>
      <p:sp>
        <p:nvSpPr>
          <p:cNvPr id="3" name="Tijdelijke aanduiding voor inhoud 2">
            <a:extLst>
              <a:ext uri="{FF2B5EF4-FFF2-40B4-BE49-F238E27FC236}">
                <a16:creationId xmlns:a16="http://schemas.microsoft.com/office/drawing/2014/main" id="{CC21A0F3-1D66-4BF5-8003-1415D8FD444E}"/>
              </a:ext>
            </a:extLst>
          </p:cNvPr>
          <p:cNvSpPr>
            <a:spLocks noGrp="1"/>
          </p:cNvSpPr>
          <p:nvPr>
            <p:ph idx="1"/>
          </p:nvPr>
        </p:nvSpPr>
        <p:spPr/>
        <p:txBody>
          <a:bodyPr/>
          <a:lstStyle/>
          <a:p>
            <a:r>
              <a:rPr lang="nl-BE" dirty="0"/>
              <a:t>Merk op dat we </a:t>
            </a:r>
            <a:r>
              <a:rPr lang="nl-BE" b="1" dirty="0" err="1"/>
              <a:t>static</a:t>
            </a:r>
            <a:r>
              <a:rPr lang="nl-BE" dirty="0"/>
              <a:t> niet gebruiken bij klassen (later wel, zie verder)</a:t>
            </a:r>
          </a:p>
        </p:txBody>
      </p:sp>
      <p:sp>
        <p:nvSpPr>
          <p:cNvPr id="4" name="Tijdelijke aanduiding voor dianummer 3">
            <a:extLst>
              <a:ext uri="{FF2B5EF4-FFF2-40B4-BE49-F238E27FC236}">
                <a16:creationId xmlns:a16="http://schemas.microsoft.com/office/drawing/2014/main" id="{3E3C313F-1FB5-493C-A1D1-3A90E881E7A7}"/>
              </a:ext>
            </a:extLst>
          </p:cNvPr>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a:ln>
                  <a:noFill/>
                </a:ln>
                <a:solidFill>
                  <a:prstClr val="black"/>
                </a:solidFill>
                <a:effectLst/>
                <a:uLnTx/>
                <a:uFillTx/>
                <a:latin typeface="Arial" charset="0"/>
                <a:ea typeface="+mn-ea"/>
                <a:cs typeface="+mn-cs"/>
              </a:rPr>
              <a:t>© ap|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6" name="Afbeelding 5">
            <a:extLst>
              <a:ext uri="{FF2B5EF4-FFF2-40B4-BE49-F238E27FC236}">
                <a16:creationId xmlns:a16="http://schemas.microsoft.com/office/drawing/2014/main" id="{4A19C511-2EA7-4F13-88BA-35BFB37613CD}"/>
              </a:ext>
            </a:extLst>
          </p:cNvPr>
          <p:cNvPicPr>
            <a:picLocks noChangeAspect="1"/>
          </p:cNvPicPr>
          <p:nvPr/>
        </p:nvPicPr>
        <p:blipFill>
          <a:blip r:embed="rId2"/>
          <a:stretch>
            <a:fillRect/>
          </a:stretch>
        </p:blipFill>
        <p:spPr>
          <a:xfrm>
            <a:off x="5691535" y="4114799"/>
            <a:ext cx="3295650" cy="1819275"/>
          </a:xfrm>
          <a:prstGeom prst="rect">
            <a:avLst/>
          </a:prstGeom>
        </p:spPr>
      </p:pic>
      <p:sp>
        <p:nvSpPr>
          <p:cNvPr id="7" name="Pijl: rechts 6">
            <a:extLst>
              <a:ext uri="{FF2B5EF4-FFF2-40B4-BE49-F238E27FC236}">
                <a16:creationId xmlns:a16="http://schemas.microsoft.com/office/drawing/2014/main" id="{CFFEFC04-3FC3-4335-A3CD-D55D54384119}"/>
              </a:ext>
            </a:extLst>
          </p:cNvPr>
          <p:cNvSpPr/>
          <p:nvPr/>
        </p:nvSpPr>
        <p:spPr bwMode="auto">
          <a:xfrm>
            <a:off x="4204010" y="4519612"/>
            <a:ext cx="1315844" cy="100965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gebruik</a:t>
            </a:r>
          </a:p>
        </p:txBody>
      </p:sp>
      <p:pic>
        <p:nvPicPr>
          <p:cNvPr id="8" name="Afbeelding 7">
            <a:extLst>
              <a:ext uri="{FF2B5EF4-FFF2-40B4-BE49-F238E27FC236}">
                <a16:creationId xmlns:a16="http://schemas.microsoft.com/office/drawing/2014/main" id="{F0D90C8B-59EA-491E-AF19-4908BF4BCE02}"/>
              </a:ext>
            </a:extLst>
          </p:cNvPr>
          <p:cNvPicPr>
            <a:picLocks noChangeAspect="1"/>
          </p:cNvPicPr>
          <p:nvPr/>
        </p:nvPicPr>
        <p:blipFill>
          <a:blip r:embed="rId3"/>
          <a:stretch>
            <a:fillRect/>
          </a:stretch>
        </p:blipFill>
        <p:spPr>
          <a:xfrm>
            <a:off x="1072305" y="1842680"/>
            <a:ext cx="5850036" cy="2032407"/>
          </a:xfrm>
          <a:prstGeom prst="rect">
            <a:avLst/>
          </a:prstGeom>
        </p:spPr>
      </p:pic>
    </p:spTree>
    <p:extLst>
      <p:ext uri="{BB962C8B-B14F-4D97-AF65-F5344CB8AC3E}">
        <p14:creationId xmlns:p14="http://schemas.microsoft.com/office/powerpoint/2010/main" val="2616481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el 1"/>
          <p:cNvSpPr>
            <a:spLocks noGrp="1"/>
          </p:cNvSpPr>
          <p:nvPr>
            <p:ph type="title"/>
          </p:nvPr>
        </p:nvSpPr>
        <p:spPr/>
        <p:txBody>
          <a:bodyPr/>
          <a:lstStyle/>
          <a:p>
            <a:r>
              <a:rPr lang="en-IE"/>
              <a:t>Andere manier van objecten bekijken</a:t>
            </a:r>
          </a:p>
        </p:txBody>
      </p:sp>
      <p:sp>
        <p:nvSpPr>
          <p:cNvPr id="3" name="Tijdelijke aanduiding voor inhoud 2"/>
          <p:cNvSpPr>
            <a:spLocks noGrp="1"/>
          </p:cNvSpPr>
          <p:nvPr>
            <p:ph idx="1"/>
          </p:nvPr>
        </p:nvSpPr>
        <p:spPr/>
        <p:txBody>
          <a:bodyPr/>
          <a:lstStyle/>
          <a:p>
            <a:r>
              <a:rPr lang="en-IE" dirty="0" err="1"/>
              <a:t>Een</a:t>
            </a:r>
            <a:r>
              <a:rPr lang="en-IE" dirty="0"/>
              <a:t> </a:t>
            </a:r>
            <a:r>
              <a:rPr lang="en-IE" dirty="0" err="1"/>
              <a:t>klasse</a:t>
            </a:r>
            <a:r>
              <a:rPr lang="en-IE" dirty="0"/>
              <a:t>:</a:t>
            </a:r>
          </a:p>
          <a:p>
            <a:endParaRPr lang="en-IE" dirty="0"/>
          </a:p>
          <a:p>
            <a:endParaRPr lang="en-IE" dirty="0"/>
          </a:p>
          <a:p>
            <a:endParaRPr lang="en-IE" dirty="0"/>
          </a:p>
          <a:p>
            <a:endParaRPr lang="en-IE" dirty="0"/>
          </a:p>
          <a:p>
            <a:endParaRPr lang="en-IE" dirty="0"/>
          </a:p>
          <a:p>
            <a:endParaRPr lang="en-IE" dirty="0"/>
          </a:p>
          <a:p>
            <a:r>
              <a:rPr lang="en-IE" dirty="0" err="1"/>
              <a:t>Implementatie</a:t>
            </a:r>
            <a:r>
              <a:rPr lang="en-IE" dirty="0"/>
              <a:t> van </a:t>
            </a:r>
            <a:r>
              <a:rPr lang="en-IE" dirty="0" err="1"/>
              <a:t>een</a:t>
            </a:r>
            <a:r>
              <a:rPr lang="en-IE" dirty="0"/>
              <a:t> </a:t>
            </a:r>
            <a:r>
              <a:rPr lang="en-IE" dirty="0" err="1"/>
              <a:t>fiets</a:t>
            </a:r>
            <a:r>
              <a:rPr lang="en-IE" dirty="0"/>
              <a:t> </a:t>
            </a:r>
            <a:r>
              <a:rPr lang="en-IE" dirty="0" err="1"/>
              <a:t>als</a:t>
            </a:r>
            <a:r>
              <a:rPr lang="en-IE" dirty="0"/>
              <a:t> object</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03093384-ECD2-4FEB-96D1-A62BF4E49FA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93189" name="Picture 2"/>
          <p:cNvPicPr>
            <a:picLocks noChangeAspect="1" noChangeArrowheads="1"/>
          </p:cNvPicPr>
          <p:nvPr/>
        </p:nvPicPr>
        <p:blipFill>
          <a:blip r:embed="rId2" cstate="print"/>
          <a:srcRect/>
          <a:stretch>
            <a:fillRect/>
          </a:stretch>
        </p:blipFill>
        <p:spPr bwMode="auto">
          <a:xfrm>
            <a:off x="3149601" y="1714500"/>
            <a:ext cx="3286125" cy="2000250"/>
          </a:xfrm>
          <a:prstGeom prst="rect">
            <a:avLst/>
          </a:prstGeom>
          <a:noFill/>
          <a:ln w="9525">
            <a:noFill/>
            <a:miter lim="800000"/>
            <a:headEnd/>
            <a:tailEnd/>
          </a:ln>
        </p:spPr>
      </p:pic>
      <p:pic>
        <p:nvPicPr>
          <p:cNvPr id="149507" name="Picture 3"/>
          <p:cNvPicPr>
            <a:picLocks noChangeAspect="1" noChangeArrowheads="1"/>
          </p:cNvPicPr>
          <p:nvPr/>
        </p:nvPicPr>
        <p:blipFill>
          <a:blip r:embed="rId3" cstate="print"/>
          <a:srcRect/>
          <a:stretch>
            <a:fillRect/>
          </a:stretch>
        </p:blipFill>
        <p:spPr bwMode="auto">
          <a:xfrm>
            <a:off x="3881439" y="4535488"/>
            <a:ext cx="2600325" cy="2076450"/>
          </a:xfrm>
          <a:prstGeom prst="rect">
            <a:avLst/>
          </a:prstGeom>
          <a:noFill/>
          <a:ln w="9525">
            <a:noFill/>
            <a:miter lim="800000"/>
            <a:headEnd/>
            <a:tailEnd/>
          </a:ln>
        </p:spPr>
      </p:pic>
      <p:sp>
        <p:nvSpPr>
          <p:cNvPr id="93191" name="Tekstvak 6"/>
          <p:cNvSpPr txBox="1">
            <a:spLocks noChangeArrowheads="1"/>
          </p:cNvSpPr>
          <p:nvPr/>
        </p:nvSpPr>
        <p:spPr bwMode="auto">
          <a:xfrm>
            <a:off x="9690100" y="1303339"/>
            <a:ext cx="768350" cy="369887"/>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Arial" charset="0"/>
                <a:ea typeface="+mn-ea"/>
                <a:cs typeface="Arial" charset="0"/>
                <a:hlinkClick r:id="rId4"/>
              </a:rPr>
              <a:t>Bron</a:t>
            </a:r>
            <a:endParaRPr kumimoji="0" lang="en-IE"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84557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2033" y="1"/>
            <a:ext cx="12149967" cy="785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4" name="Titel 1"/>
          <p:cNvSpPr>
            <a:spLocks noGrp="1"/>
          </p:cNvSpPr>
          <p:nvPr>
            <p:ph type="title"/>
          </p:nvPr>
        </p:nvSpPr>
        <p:spPr/>
        <p:txBody>
          <a:bodyPr/>
          <a:lstStyle/>
          <a:p>
            <a:endParaRPr lang="en-IE" dirty="0"/>
          </a:p>
        </p:txBody>
      </p:sp>
      <p:sp>
        <p:nvSpPr>
          <p:cNvPr id="90115"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623799FA-AE81-4D14-9D12-3A44C90B5A10}"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90117" name="Picture 2"/>
          <p:cNvPicPr>
            <a:picLocks noChangeAspect="1" noChangeArrowheads="1"/>
          </p:cNvPicPr>
          <p:nvPr/>
        </p:nvPicPr>
        <p:blipFill>
          <a:blip r:embed="rId3" cstate="print"/>
          <a:srcRect/>
          <a:stretch>
            <a:fillRect/>
          </a:stretch>
        </p:blipFill>
        <p:spPr bwMode="auto">
          <a:xfrm>
            <a:off x="2452688" y="2122488"/>
            <a:ext cx="2724150" cy="3810000"/>
          </a:xfrm>
          <a:prstGeom prst="rect">
            <a:avLst/>
          </a:prstGeom>
          <a:noFill/>
          <a:ln w="9525">
            <a:noFill/>
            <a:miter lim="800000"/>
            <a:headEnd/>
            <a:tailEnd/>
          </a:ln>
        </p:spPr>
      </p:pic>
      <p:sp>
        <p:nvSpPr>
          <p:cNvPr id="90118" name="Afgeronde rechthoek 5"/>
          <p:cNvSpPr>
            <a:spLocks noChangeArrowheads="1"/>
          </p:cNvSpPr>
          <p:nvPr/>
        </p:nvSpPr>
        <p:spPr bwMode="auto">
          <a:xfrm>
            <a:off x="3616325" y="819151"/>
            <a:ext cx="7240588" cy="1546225"/>
          </a:xfrm>
          <a:prstGeom prst="roundRect">
            <a:avLst>
              <a:gd name="adj" fmla="val 16667"/>
            </a:avLst>
          </a:prstGeom>
          <a:solidFill>
            <a:srgbClr val="F3F3F3"/>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E" sz="2400" b="0" i="0" u="none" strike="noStrike" kern="1200" cap="none" spc="0" normalizeH="0" baseline="0" noProof="0">
                <a:ln>
                  <a:noFill/>
                </a:ln>
                <a:solidFill>
                  <a:prstClr val="black"/>
                </a:solidFill>
                <a:effectLst/>
                <a:uLnTx/>
                <a:uFillTx/>
                <a:latin typeface="Arial" charset="0"/>
                <a:ea typeface="+mn-ea"/>
                <a:cs typeface="Arial" charset="0"/>
              </a:rPr>
              <a:t>And so, my fellow Objects: ask not what your program can do for you -  ask what you can do for your program!</a:t>
            </a:r>
            <a:endParaRPr kumimoji="0" lang="en-IE" sz="2400" b="1"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398317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Access </a:t>
            </a:r>
            <a:r>
              <a:rPr lang="nl-BE" dirty="0" err="1"/>
              <a:t>modifiers</a:t>
            </a:r>
            <a:endParaRPr lang="nl-BE" dirty="0"/>
          </a:p>
        </p:txBody>
      </p:sp>
      <p:sp>
        <p:nvSpPr>
          <p:cNvPr id="3" name="Tijdelijke aanduiding voor inhoud 2"/>
          <p:cNvSpPr>
            <a:spLocks noGrp="1"/>
          </p:cNvSpPr>
          <p:nvPr>
            <p:ph idx="1"/>
          </p:nvPr>
        </p:nvSpPr>
        <p:spPr/>
        <p:txBody>
          <a:bodyPr/>
          <a:lstStyle/>
          <a:p>
            <a:r>
              <a:rPr lang="nl-BE" dirty="0" err="1"/>
              <a:t>Keyword</a:t>
            </a:r>
            <a:r>
              <a:rPr lang="nl-BE" dirty="0"/>
              <a:t> om aan te geven hoe ‘zichtbaar’ een methode of data field van een klasse is voor de buitenwereld:</a:t>
            </a:r>
          </a:p>
          <a:p>
            <a:endParaRPr lang="nl-BE" dirty="0"/>
          </a:p>
          <a:p>
            <a:pPr lvl="1"/>
            <a:endParaRPr lang="nl-B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1" name="Picture 2" descr="Image result for c# private public">
            <a:extLst>
              <a:ext uri="{FF2B5EF4-FFF2-40B4-BE49-F238E27FC236}">
                <a16:creationId xmlns:a16="http://schemas.microsoft.com/office/drawing/2014/main" id="{6969E29E-5678-430F-9245-3A1CD8CDC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077" y="1898125"/>
            <a:ext cx="4905703" cy="488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379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Access </a:t>
            </a:r>
            <a:r>
              <a:rPr lang="nl-BE" dirty="0" err="1"/>
              <a:t>modifiers</a:t>
            </a:r>
            <a:endParaRPr lang="nl-BE" dirty="0"/>
          </a:p>
        </p:txBody>
      </p:sp>
      <p:sp>
        <p:nvSpPr>
          <p:cNvPr id="3" name="Tijdelijke aanduiding voor inhoud 2"/>
          <p:cNvSpPr>
            <a:spLocks noGrp="1"/>
          </p:cNvSpPr>
          <p:nvPr>
            <p:ph idx="1"/>
          </p:nvPr>
        </p:nvSpPr>
        <p:spPr>
          <a:xfrm>
            <a:off x="963085" y="2383815"/>
            <a:ext cx="4723509" cy="4902200"/>
          </a:xfrm>
        </p:spPr>
        <p:txBody>
          <a:bodyPr/>
          <a:lstStyle/>
          <a:p>
            <a:pPr lvl="1"/>
            <a:r>
              <a:rPr lang="nl-BE" b="1" dirty="0"/>
              <a:t>Public</a:t>
            </a:r>
            <a:r>
              <a:rPr lang="nl-BE" dirty="0"/>
              <a:t>: overal zichtbaar</a:t>
            </a:r>
          </a:p>
          <a:p>
            <a:pPr lvl="1"/>
            <a:r>
              <a:rPr lang="nl-BE" dirty="0" err="1"/>
              <a:t>Internal</a:t>
            </a:r>
            <a:r>
              <a:rPr lang="nl-BE" dirty="0"/>
              <a:t>: enkel zichtbaar in </a:t>
            </a:r>
            <a:r>
              <a:rPr lang="nl-BE" dirty="0" err="1"/>
              <a:t>assembly</a:t>
            </a:r>
            <a:r>
              <a:rPr lang="nl-BE" dirty="0"/>
              <a:t> (project) van klasse </a:t>
            </a:r>
          </a:p>
          <a:p>
            <a:pPr lvl="1"/>
            <a:r>
              <a:rPr lang="nl-BE" dirty="0" err="1"/>
              <a:t>Protected</a:t>
            </a:r>
            <a:r>
              <a:rPr lang="nl-BE" dirty="0"/>
              <a:t>: in klasse zelf en klasse die van deze klasse overerven (zie later)</a:t>
            </a:r>
          </a:p>
          <a:p>
            <a:pPr lvl="1"/>
            <a:r>
              <a:rPr lang="nl-BE" b="1" dirty="0"/>
              <a:t>Private</a:t>
            </a:r>
            <a:r>
              <a:rPr lang="nl-BE" dirty="0"/>
              <a:t>: enkel in klasse zelf</a:t>
            </a:r>
          </a:p>
          <a:p>
            <a:endParaRPr lang="nl-B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8196" name="Picture 4" descr="Related image">
            <a:extLst>
              <a:ext uri="{FF2B5EF4-FFF2-40B4-BE49-F238E27FC236}">
                <a16:creationId xmlns:a16="http://schemas.microsoft.com/office/drawing/2014/main" id="{B445DBAD-157C-45A9-B839-7C079EAD0E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44"/>
          <a:stretch/>
        </p:blipFill>
        <p:spPr bwMode="auto">
          <a:xfrm>
            <a:off x="5686594" y="1740777"/>
            <a:ext cx="5210175" cy="367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465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343A55-E1A3-4750-AB50-DAE914209A81}"/>
              </a:ext>
            </a:extLst>
          </p:cNvPr>
          <p:cNvSpPr>
            <a:spLocks noGrp="1"/>
          </p:cNvSpPr>
          <p:nvPr>
            <p:ph type="title"/>
          </p:nvPr>
        </p:nvSpPr>
        <p:spPr/>
        <p:txBody>
          <a:bodyPr/>
          <a:lstStyle/>
          <a:p>
            <a:r>
              <a:rPr lang="nl-BE" dirty="0"/>
              <a:t>Object ziet alles “in zich”</a:t>
            </a:r>
          </a:p>
        </p:txBody>
      </p:sp>
      <p:sp>
        <p:nvSpPr>
          <p:cNvPr id="3" name="Tijdelijke aanduiding voor inhoud 2">
            <a:extLst>
              <a:ext uri="{FF2B5EF4-FFF2-40B4-BE49-F238E27FC236}">
                <a16:creationId xmlns:a16="http://schemas.microsoft.com/office/drawing/2014/main" id="{D74D987E-F59E-4E14-8C92-3F41C1E0890E}"/>
              </a:ext>
            </a:extLst>
          </p:cNvPr>
          <p:cNvSpPr>
            <a:spLocks noGrp="1"/>
          </p:cNvSpPr>
          <p:nvPr>
            <p:ph idx="1"/>
          </p:nvPr>
        </p:nvSpPr>
        <p:spPr/>
        <p:txBody>
          <a:bodyPr/>
          <a:lstStyle/>
          <a:p>
            <a:r>
              <a:rPr lang="nl-BE" dirty="0"/>
              <a:t>Ieder object heeft z’n eigen variabelen, zogenaamde “</a:t>
            </a:r>
            <a:r>
              <a:rPr lang="nl-BE" b="1" dirty="0"/>
              <a:t>private fields of data fields”</a:t>
            </a:r>
          </a:p>
        </p:txBody>
      </p:sp>
      <p:sp>
        <p:nvSpPr>
          <p:cNvPr id="4" name="Tijdelijke aanduiding voor dianummer 3">
            <a:extLst>
              <a:ext uri="{FF2B5EF4-FFF2-40B4-BE49-F238E27FC236}">
                <a16:creationId xmlns:a16="http://schemas.microsoft.com/office/drawing/2014/main" id="{7C2CCA46-8D8A-45FB-A2D2-37CE63B39F45}"/>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37</a:t>
            </a:fld>
            <a:endParaRPr lang="nl-NL" dirty="0"/>
          </a:p>
        </p:txBody>
      </p:sp>
      <p:pic>
        <p:nvPicPr>
          <p:cNvPr id="5" name="Afbeelding 4">
            <a:extLst>
              <a:ext uri="{FF2B5EF4-FFF2-40B4-BE49-F238E27FC236}">
                <a16:creationId xmlns:a16="http://schemas.microsoft.com/office/drawing/2014/main" id="{D02768A4-45CA-4724-82ED-C8B186DDE0A2}"/>
              </a:ext>
            </a:extLst>
          </p:cNvPr>
          <p:cNvPicPr>
            <a:picLocks noChangeAspect="1"/>
          </p:cNvPicPr>
          <p:nvPr/>
        </p:nvPicPr>
        <p:blipFill>
          <a:blip r:embed="rId2"/>
          <a:stretch>
            <a:fillRect/>
          </a:stretch>
        </p:blipFill>
        <p:spPr>
          <a:xfrm>
            <a:off x="807315" y="1830572"/>
            <a:ext cx="7145193" cy="4806766"/>
          </a:xfrm>
          <a:prstGeom prst="rect">
            <a:avLst/>
          </a:prstGeom>
        </p:spPr>
      </p:pic>
      <p:pic>
        <p:nvPicPr>
          <p:cNvPr id="6" name="Afbeelding 5">
            <a:extLst>
              <a:ext uri="{FF2B5EF4-FFF2-40B4-BE49-F238E27FC236}">
                <a16:creationId xmlns:a16="http://schemas.microsoft.com/office/drawing/2014/main" id="{F530291C-E206-446B-A8FA-AB8CAC7E7A84}"/>
              </a:ext>
            </a:extLst>
          </p:cNvPr>
          <p:cNvPicPr>
            <a:picLocks noChangeAspect="1"/>
          </p:cNvPicPr>
          <p:nvPr/>
        </p:nvPicPr>
        <p:blipFill>
          <a:blip r:embed="rId3"/>
          <a:stretch>
            <a:fillRect/>
          </a:stretch>
        </p:blipFill>
        <p:spPr>
          <a:xfrm>
            <a:off x="8691033" y="4638531"/>
            <a:ext cx="2247900" cy="1343025"/>
          </a:xfrm>
          <a:prstGeom prst="rect">
            <a:avLst/>
          </a:prstGeom>
        </p:spPr>
      </p:pic>
      <p:cxnSp>
        <p:nvCxnSpPr>
          <p:cNvPr id="8" name="Rechte verbindingslijn met pijl 7">
            <a:extLst>
              <a:ext uri="{FF2B5EF4-FFF2-40B4-BE49-F238E27FC236}">
                <a16:creationId xmlns:a16="http://schemas.microsoft.com/office/drawing/2014/main" id="{0B6CB3AE-F457-46FB-A020-E2B3F49BA9CF}"/>
              </a:ext>
            </a:extLst>
          </p:cNvPr>
          <p:cNvCxnSpPr>
            <a:cxnSpLocks/>
          </p:cNvCxnSpPr>
          <p:nvPr/>
        </p:nvCxnSpPr>
        <p:spPr bwMode="auto">
          <a:xfrm flipH="1">
            <a:off x="3422709" y="1627464"/>
            <a:ext cx="2961313" cy="7717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216512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67ED95-DF42-4732-B59B-068FBC43E4DE}"/>
              </a:ext>
            </a:extLst>
          </p:cNvPr>
          <p:cNvSpPr>
            <a:spLocks noGrp="1"/>
          </p:cNvSpPr>
          <p:nvPr>
            <p:ph type="title"/>
          </p:nvPr>
        </p:nvSpPr>
        <p:spPr/>
        <p:txBody>
          <a:bodyPr/>
          <a:lstStyle/>
          <a:p>
            <a:r>
              <a:rPr lang="nl-BE" dirty="0" err="1"/>
              <a:t>Overview</a:t>
            </a:r>
            <a:endParaRPr lang="nl-BE" dirty="0"/>
          </a:p>
        </p:txBody>
      </p:sp>
      <p:sp>
        <p:nvSpPr>
          <p:cNvPr id="3" name="Tijdelijke aanduiding voor tekst 2">
            <a:extLst>
              <a:ext uri="{FF2B5EF4-FFF2-40B4-BE49-F238E27FC236}">
                <a16:creationId xmlns:a16="http://schemas.microsoft.com/office/drawing/2014/main" id="{0BBF54BC-FF03-412F-8363-A5F838802588}"/>
              </a:ext>
            </a:extLst>
          </p:cNvPr>
          <p:cNvSpPr>
            <a:spLocks noGrp="1"/>
          </p:cNvSpPr>
          <p:nvPr>
            <p:ph type="body" idx="1"/>
          </p:nvPr>
        </p:nvSpPr>
        <p:spPr/>
        <p:txBody>
          <a:bodyPr/>
          <a:lstStyle/>
          <a:p>
            <a:endParaRPr lang="nl-BE"/>
          </a:p>
        </p:txBody>
      </p:sp>
      <p:sp>
        <p:nvSpPr>
          <p:cNvPr id="4" name="Tijdelijke aanduiding voor dianummer 3">
            <a:extLst>
              <a:ext uri="{FF2B5EF4-FFF2-40B4-BE49-F238E27FC236}">
                <a16:creationId xmlns:a16="http://schemas.microsoft.com/office/drawing/2014/main" id="{76C9C529-07F2-44C7-81A2-1729ED6296FF}"/>
              </a:ext>
            </a:extLst>
          </p:cNvPr>
          <p:cNvSpPr>
            <a:spLocks noGrp="1"/>
          </p:cNvSpPr>
          <p:nvPr>
            <p:ph type="sldNum" sz="quarter" idx="10"/>
          </p:nvPr>
        </p:nvSpPr>
        <p:spPr/>
        <p:txBody>
          <a:bodyPr/>
          <a:lstStyle/>
          <a:p>
            <a:pPr>
              <a:defRPr/>
            </a:pPr>
            <a:r>
              <a:rPr lang="nl-NL"/>
              <a:t>© ap| </a:t>
            </a:r>
            <a:fld id="{07DCCE98-C9D1-4FEF-ADDE-AE30A9E734C1}" type="slidenum">
              <a:rPr lang="nl-NL" smtClean="0"/>
              <a:pPr>
                <a:defRPr/>
              </a:pPr>
              <a:t>38</a:t>
            </a:fld>
            <a:endParaRPr lang="nl-NL" dirty="0"/>
          </a:p>
        </p:txBody>
      </p:sp>
    </p:spTree>
    <p:extLst>
      <p:ext uri="{BB962C8B-B14F-4D97-AF65-F5344CB8AC3E}">
        <p14:creationId xmlns:p14="http://schemas.microsoft.com/office/powerpoint/2010/main" val="2212126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5B88B7-AA43-4B89-A0E5-27763F82E322}"/>
              </a:ext>
            </a:extLst>
          </p:cNvPr>
          <p:cNvSpPr>
            <a:spLocks noGrp="1"/>
          </p:cNvSpPr>
          <p:nvPr>
            <p:ph type="title"/>
          </p:nvPr>
        </p:nvSpPr>
        <p:spPr/>
        <p:txBody>
          <a:bodyPr/>
          <a:lstStyle/>
          <a:p>
            <a:r>
              <a:rPr lang="nl-BE" dirty="0"/>
              <a:t>Klassen bestaan uit</a:t>
            </a:r>
          </a:p>
        </p:txBody>
      </p:sp>
      <p:sp>
        <p:nvSpPr>
          <p:cNvPr id="3" name="Tijdelijke aanduiding voor inhoud 2">
            <a:extLst>
              <a:ext uri="{FF2B5EF4-FFF2-40B4-BE49-F238E27FC236}">
                <a16:creationId xmlns:a16="http://schemas.microsoft.com/office/drawing/2014/main" id="{9CC04983-D349-42B1-84B4-60B9A1FACA94}"/>
              </a:ext>
            </a:extLst>
          </p:cNvPr>
          <p:cNvSpPr>
            <a:spLocks noGrp="1"/>
          </p:cNvSpPr>
          <p:nvPr>
            <p:ph idx="1"/>
          </p:nvPr>
        </p:nvSpPr>
        <p:spPr>
          <a:xfrm>
            <a:off x="963085" y="1328738"/>
            <a:ext cx="3650860" cy="4902200"/>
          </a:xfrm>
        </p:spPr>
        <p:txBody>
          <a:bodyPr/>
          <a:lstStyle/>
          <a:p>
            <a:r>
              <a:rPr lang="nl-BE" b="1" dirty="0"/>
              <a:t>Access </a:t>
            </a:r>
            <a:r>
              <a:rPr lang="nl-BE" b="1" dirty="0" err="1"/>
              <a:t>modifiers</a:t>
            </a:r>
            <a:r>
              <a:rPr lang="nl-BE" dirty="0"/>
              <a:t>: wat mag de buitenwereld zien (public </a:t>
            </a:r>
            <a:r>
              <a:rPr lang="nl-BE" dirty="0" err="1"/>
              <a:t>vs</a:t>
            </a:r>
            <a:r>
              <a:rPr lang="nl-BE" dirty="0"/>
              <a:t> private)</a:t>
            </a:r>
          </a:p>
          <a:p>
            <a:endParaRPr lang="nl-BE" dirty="0"/>
          </a:p>
          <a:p>
            <a:endParaRPr lang="nl-BE" dirty="0"/>
          </a:p>
          <a:p>
            <a:endParaRPr lang="nl-BE" dirty="0"/>
          </a:p>
          <a:p>
            <a:endParaRPr lang="nl-BE" dirty="0"/>
          </a:p>
        </p:txBody>
      </p:sp>
      <p:sp>
        <p:nvSpPr>
          <p:cNvPr id="4" name="Tijdelijke aanduiding voor dianummer 3">
            <a:extLst>
              <a:ext uri="{FF2B5EF4-FFF2-40B4-BE49-F238E27FC236}">
                <a16:creationId xmlns:a16="http://schemas.microsoft.com/office/drawing/2014/main" id="{C783BDCA-3EA1-403A-A400-FBABBE56D8DF}"/>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39</a:t>
            </a:fld>
            <a:endParaRPr lang="nl-NL" dirty="0"/>
          </a:p>
        </p:txBody>
      </p:sp>
      <p:sp>
        <p:nvSpPr>
          <p:cNvPr id="6" name="Rechthoek 5">
            <a:extLst>
              <a:ext uri="{FF2B5EF4-FFF2-40B4-BE49-F238E27FC236}">
                <a16:creationId xmlns:a16="http://schemas.microsoft.com/office/drawing/2014/main" id="{306762B2-AD27-44D6-AE9C-40F481BB4EDC}"/>
              </a:ext>
            </a:extLst>
          </p:cNvPr>
          <p:cNvSpPr/>
          <p:nvPr/>
        </p:nvSpPr>
        <p:spPr>
          <a:xfrm>
            <a:off x="5499507" y="1041023"/>
            <a:ext cx="6580639" cy="5816977"/>
          </a:xfrm>
          <a:prstGeom prst="rect">
            <a:avLst/>
          </a:prstGeom>
        </p:spPr>
        <p:txBody>
          <a:bodyPr wrap="square">
            <a:spAutoFit/>
          </a:bodyPr>
          <a:lstStyle/>
          <a:p>
            <a:r>
              <a:rPr lang="nl-BE" sz="1200" dirty="0">
                <a:latin typeface="Courier New" panose="02070309020205020404" pitchFamily="49" charset="0"/>
                <a:cs typeface="Courier New" panose="02070309020205020404" pitchFamily="49" charset="0"/>
              </a:rPr>
              <a:t>class Rechthoek</a:t>
            </a:r>
          </a:p>
          <a:p>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public Rechthoek(int beginlengte, int beginbreedte)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lengte= beginlengte;</a:t>
            </a:r>
          </a:p>
          <a:p>
            <a:r>
              <a:rPr lang="nl-BE" sz="1200" dirty="0">
                <a:latin typeface="Courier New" panose="02070309020205020404" pitchFamily="49" charset="0"/>
                <a:cs typeface="Courier New" panose="02070309020205020404" pitchFamily="49" charset="0"/>
              </a:rPr>
              <a:t>       breedte= beginbreedte</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private int lengte = 1;</a:t>
            </a:r>
          </a:p>
          <a:p>
            <a:r>
              <a:rPr lang="nl-BE" sz="1200" dirty="0">
                <a:latin typeface="Courier New" panose="02070309020205020404" pitchFamily="49" charset="0"/>
                <a:cs typeface="Courier New" panose="02070309020205020404" pitchFamily="49" charset="0"/>
              </a:rPr>
              <a:t>    public int Lengte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lengte;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lengte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private int breedte =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int 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breedte;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breedte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a:t>
            </a:r>
            <a:r>
              <a:rPr lang="nl-BE" sz="1200" dirty="0" err="1">
                <a:latin typeface="Courier New" panose="02070309020205020404" pitchFamily="49" charset="0"/>
                <a:cs typeface="Courier New" panose="02070309020205020404" pitchFamily="49" charset="0"/>
              </a:rPr>
              <a:t>void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ToonOppervlakte</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Console.WriteLine</a:t>
            </a:r>
            <a:r>
              <a:rPr lang="nl-BE" sz="1200" dirty="0">
                <a:latin typeface="Courier New" panose="02070309020205020404" pitchFamily="49" charset="0"/>
                <a:cs typeface="Courier New" panose="02070309020205020404" pitchFamily="49" charset="0"/>
              </a:rPr>
              <a:t>($"Oppervlakte is= {Lengte*Breedte}"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a:t>
            </a:r>
          </a:p>
        </p:txBody>
      </p:sp>
      <p:sp>
        <p:nvSpPr>
          <p:cNvPr id="11" name="Rechthoek 10">
            <a:extLst>
              <a:ext uri="{FF2B5EF4-FFF2-40B4-BE49-F238E27FC236}">
                <a16:creationId xmlns:a16="http://schemas.microsoft.com/office/drawing/2014/main" id="{28676A25-0646-4BBB-9338-85695C7E93D8}"/>
              </a:ext>
            </a:extLst>
          </p:cNvPr>
          <p:cNvSpPr/>
          <p:nvPr/>
        </p:nvSpPr>
        <p:spPr bwMode="auto">
          <a:xfrm>
            <a:off x="5905850" y="1334571"/>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2" name="Rechthoek 11">
            <a:extLst>
              <a:ext uri="{FF2B5EF4-FFF2-40B4-BE49-F238E27FC236}">
                <a16:creationId xmlns:a16="http://schemas.microsoft.com/office/drawing/2014/main" id="{BD2E5CE8-86A1-4D0F-A193-F1F89358804B}"/>
              </a:ext>
            </a:extLst>
          </p:cNvPr>
          <p:cNvSpPr/>
          <p:nvPr/>
        </p:nvSpPr>
        <p:spPr bwMode="auto">
          <a:xfrm>
            <a:off x="5905850" y="2820821"/>
            <a:ext cx="679508" cy="442496"/>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3" name="Rechthoek 12">
            <a:extLst>
              <a:ext uri="{FF2B5EF4-FFF2-40B4-BE49-F238E27FC236}">
                <a16:creationId xmlns:a16="http://schemas.microsoft.com/office/drawing/2014/main" id="{34CCD8AE-69AA-4D81-BCE2-30321F9E9E42}"/>
              </a:ext>
            </a:extLst>
          </p:cNvPr>
          <p:cNvSpPr/>
          <p:nvPr/>
        </p:nvSpPr>
        <p:spPr bwMode="auto">
          <a:xfrm>
            <a:off x="5905850" y="4101781"/>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4" name="Rechthoek 13">
            <a:extLst>
              <a:ext uri="{FF2B5EF4-FFF2-40B4-BE49-F238E27FC236}">
                <a16:creationId xmlns:a16="http://schemas.microsoft.com/office/drawing/2014/main" id="{E0B63E21-8972-4039-B23C-9252E05DE81B}"/>
              </a:ext>
            </a:extLst>
          </p:cNvPr>
          <p:cNvSpPr/>
          <p:nvPr/>
        </p:nvSpPr>
        <p:spPr bwMode="auto">
          <a:xfrm>
            <a:off x="5905850" y="4519238"/>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5" name="Rechthoek 14">
            <a:extLst>
              <a:ext uri="{FF2B5EF4-FFF2-40B4-BE49-F238E27FC236}">
                <a16:creationId xmlns:a16="http://schemas.microsoft.com/office/drawing/2014/main" id="{B4A38361-A14A-45C5-9683-63408700DF88}"/>
              </a:ext>
            </a:extLst>
          </p:cNvPr>
          <p:cNvSpPr/>
          <p:nvPr/>
        </p:nvSpPr>
        <p:spPr bwMode="auto">
          <a:xfrm>
            <a:off x="5905850" y="5579596"/>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6" name="Rechthoek 15">
            <a:extLst>
              <a:ext uri="{FF2B5EF4-FFF2-40B4-BE49-F238E27FC236}">
                <a16:creationId xmlns:a16="http://schemas.microsoft.com/office/drawing/2014/main" id="{7947EA9C-9B66-4A7F-B51E-EC8AA2DA229C}"/>
              </a:ext>
            </a:extLst>
          </p:cNvPr>
          <p:cNvSpPr/>
          <p:nvPr/>
        </p:nvSpPr>
        <p:spPr bwMode="auto">
          <a:xfrm>
            <a:off x="1133911" y="1334571"/>
            <a:ext cx="2297185"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92829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p:txBody>
          <a:bodyPr/>
          <a:lstStyle/>
          <a:p>
            <a:r>
              <a:rPr lang="en-IE" dirty="0"/>
              <a:t>OOP</a:t>
            </a:r>
          </a:p>
        </p:txBody>
      </p:sp>
      <p:sp>
        <p:nvSpPr>
          <p:cNvPr id="24579" name="Tijdelijke aanduiding voor inhoud 2"/>
          <p:cNvSpPr>
            <a:spLocks noGrp="1"/>
          </p:cNvSpPr>
          <p:nvPr>
            <p:ph idx="1"/>
          </p:nvPr>
        </p:nvSpPr>
        <p:spPr/>
        <p:txBody>
          <a:bodyPr/>
          <a:lstStyle/>
          <a:p>
            <a:r>
              <a:rPr lang="en-IE" b="1" i="1" u="sng" dirty="0"/>
              <a:t>O</a:t>
            </a:r>
            <a:r>
              <a:rPr lang="en-IE" dirty="0"/>
              <a:t>bject-</a:t>
            </a:r>
            <a:r>
              <a:rPr lang="en-IE" b="1" u="sng" dirty="0"/>
              <a:t>O</a:t>
            </a:r>
            <a:r>
              <a:rPr lang="en-IE" dirty="0"/>
              <a:t>riented </a:t>
            </a:r>
            <a:r>
              <a:rPr lang="en-IE" b="1" i="1" u="sng" dirty="0"/>
              <a:t>P</a:t>
            </a:r>
            <a:r>
              <a:rPr lang="en-IE" dirty="0"/>
              <a:t>rogramming</a:t>
            </a:r>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3B94B42E-F6DA-43F8-9374-9899897ECBF2}"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8194" name="Picture 2" descr="http://www.ibs.ro/~bela/Teachings/OOP/o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427" y="1884557"/>
            <a:ext cx="7665975" cy="3986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235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5B88B7-AA43-4B89-A0E5-27763F82E322}"/>
              </a:ext>
            </a:extLst>
          </p:cNvPr>
          <p:cNvSpPr>
            <a:spLocks noGrp="1"/>
          </p:cNvSpPr>
          <p:nvPr>
            <p:ph type="title"/>
          </p:nvPr>
        </p:nvSpPr>
        <p:spPr/>
        <p:txBody>
          <a:bodyPr/>
          <a:lstStyle/>
          <a:p>
            <a:r>
              <a:rPr lang="nl-BE" dirty="0"/>
              <a:t>Klassen bestaan uit</a:t>
            </a:r>
          </a:p>
        </p:txBody>
      </p:sp>
      <p:sp>
        <p:nvSpPr>
          <p:cNvPr id="3" name="Tijdelijke aanduiding voor inhoud 2">
            <a:extLst>
              <a:ext uri="{FF2B5EF4-FFF2-40B4-BE49-F238E27FC236}">
                <a16:creationId xmlns:a16="http://schemas.microsoft.com/office/drawing/2014/main" id="{9CC04983-D349-42B1-84B4-60B9A1FACA94}"/>
              </a:ext>
            </a:extLst>
          </p:cNvPr>
          <p:cNvSpPr>
            <a:spLocks noGrp="1"/>
          </p:cNvSpPr>
          <p:nvPr>
            <p:ph idx="1"/>
          </p:nvPr>
        </p:nvSpPr>
        <p:spPr>
          <a:xfrm>
            <a:off x="963085" y="1328738"/>
            <a:ext cx="3650860" cy="4902200"/>
          </a:xfrm>
        </p:spPr>
        <p:txBody>
          <a:bodyPr/>
          <a:lstStyle/>
          <a:p>
            <a:r>
              <a:rPr lang="nl-BE" b="1" dirty="0"/>
              <a:t>Access </a:t>
            </a:r>
            <a:r>
              <a:rPr lang="nl-BE" b="1" dirty="0" err="1"/>
              <a:t>modifiers</a:t>
            </a:r>
            <a:r>
              <a:rPr lang="nl-BE" dirty="0"/>
              <a:t>: wat mag de buitenwereld zien (public </a:t>
            </a:r>
            <a:r>
              <a:rPr lang="nl-BE" dirty="0" err="1"/>
              <a:t>vs</a:t>
            </a:r>
            <a:r>
              <a:rPr lang="nl-BE" dirty="0"/>
              <a:t> private)</a:t>
            </a:r>
          </a:p>
          <a:p>
            <a:r>
              <a:rPr lang="nl-BE" b="1" dirty="0" err="1"/>
              <a:t>Constructors</a:t>
            </a:r>
            <a:r>
              <a:rPr lang="nl-BE" dirty="0"/>
              <a:t>: wat moet object hebben wanneer het aangemaakt wordt (zie verder)</a:t>
            </a:r>
          </a:p>
          <a:p>
            <a:endParaRPr lang="nl-BE" dirty="0"/>
          </a:p>
          <a:p>
            <a:endParaRPr lang="nl-BE" dirty="0"/>
          </a:p>
          <a:p>
            <a:endParaRPr lang="nl-BE" dirty="0"/>
          </a:p>
        </p:txBody>
      </p:sp>
      <p:sp>
        <p:nvSpPr>
          <p:cNvPr id="4" name="Tijdelijke aanduiding voor dianummer 3">
            <a:extLst>
              <a:ext uri="{FF2B5EF4-FFF2-40B4-BE49-F238E27FC236}">
                <a16:creationId xmlns:a16="http://schemas.microsoft.com/office/drawing/2014/main" id="{C783BDCA-3EA1-403A-A400-FBABBE56D8DF}"/>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40</a:t>
            </a:fld>
            <a:endParaRPr lang="nl-NL" dirty="0"/>
          </a:p>
        </p:txBody>
      </p:sp>
      <p:sp>
        <p:nvSpPr>
          <p:cNvPr id="6" name="Rechthoek 5">
            <a:extLst>
              <a:ext uri="{FF2B5EF4-FFF2-40B4-BE49-F238E27FC236}">
                <a16:creationId xmlns:a16="http://schemas.microsoft.com/office/drawing/2014/main" id="{306762B2-AD27-44D6-AE9C-40F481BB4EDC}"/>
              </a:ext>
            </a:extLst>
          </p:cNvPr>
          <p:cNvSpPr/>
          <p:nvPr/>
        </p:nvSpPr>
        <p:spPr>
          <a:xfrm>
            <a:off x="5499507" y="1041023"/>
            <a:ext cx="6580639" cy="5816977"/>
          </a:xfrm>
          <a:prstGeom prst="rect">
            <a:avLst/>
          </a:prstGeom>
        </p:spPr>
        <p:txBody>
          <a:bodyPr wrap="square">
            <a:spAutoFit/>
          </a:bodyPr>
          <a:lstStyle/>
          <a:p>
            <a:r>
              <a:rPr lang="nl-BE" sz="1200" dirty="0">
                <a:latin typeface="Courier New" panose="02070309020205020404" pitchFamily="49" charset="0"/>
                <a:cs typeface="Courier New" panose="02070309020205020404" pitchFamily="49" charset="0"/>
              </a:rPr>
              <a:t>class Rechthoek</a:t>
            </a:r>
          </a:p>
          <a:p>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public Rechthoek(int beginlengte, int beginbreedte)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lengte= beginlengte;</a:t>
            </a:r>
          </a:p>
          <a:p>
            <a:r>
              <a:rPr lang="nl-BE" sz="1200" dirty="0">
                <a:latin typeface="Courier New" panose="02070309020205020404" pitchFamily="49" charset="0"/>
                <a:cs typeface="Courier New" panose="02070309020205020404" pitchFamily="49" charset="0"/>
              </a:rPr>
              <a:t>       breedte= beginbreedte</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private int lengte = 1;</a:t>
            </a:r>
          </a:p>
          <a:p>
            <a:r>
              <a:rPr lang="nl-BE" sz="1200" dirty="0">
                <a:latin typeface="Courier New" panose="02070309020205020404" pitchFamily="49" charset="0"/>
                <a:cs typeface="Courier New" panose="02070309020205020404" pitchFamily="49" charset="0"/>
              </a:rPr>
              <a:t>    public int Lengte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lengte;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lengte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private int breedte =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int 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breedte;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breedte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a:t>
            </a:r>
            <a:r>
              <a:rPr lang="nl-BE" sz="1200" dirty="0" err="1">
                <a:latin typeface="Courier New" panose="02070309020205020404" pitchFamily="49" charset="0"/>
                <a:cs typeface="Courier New" panose="02070309020205020404" pitchFamily="49" charset="0"/>
              </a:rPr>
              <a:t>void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ToonOppervlakte</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Console.WriteLine</a:t>
            </a:r>
            <a:r>
              <a:rPr lang="nl-BE" sz="1200" dirty="0">
                <a:latin typeface="Courier New" panose="02070309020205020404" pitchFamily="49" charset="0"/>
                <a:cs typeface="Courier New" panose="02070309020205020404" pitchFamily="49" charset="0"/>
              </a:rPr>
              <a:t>($"Oppervlakte is= {Lengte*Breedte}"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a:t>
            </a:r>
          </a:p>
        </p:txBody>
      </p:sp>
      <p:sp>
        <p:nvSpPr>
          <p:cNvPr id="7" name="Rechthoek 6">
            <a:extLst>
              <a:ext uri="{FF2B5EF4-FFF2-40B4-BE49-F238E27FC236}">
                <a16:creationId xmlns:a16="http://schemas.microsoft.com/office/drawing/2014/main" id="{1C5C45D1-519E-4845-8108-98408C325A97}"/>
              </a:ext>
            </a:extLst>
          </p:cNvPr>
          <p:cNvSpPr/>
          <p:nvPr/>
        </p:nvSpPr>
        <p:spPr bwMode="auto">
          <a:xfrm>
            <a:off x="1133911" y="1334571"/>
            <a:ext cx="2297185"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8" name="Rechthoek 7">
            <a:extLst>
              <a:ext uri="{FF2B5EF4-FFF2-40B4-BE49-F238E27FC236}">
                <a16:creationId xmlns:a16="http://schemas.microsoft.com/office/drawing/2014/main" id="{33469CED-06EE-466A-B424-79FEC5F681B7}"/>
              </a:ext>
            </a:extLst>
          </p:cNvPr>
          <p:cNvSpPr/>
          <p:nvPr/>
        </p:nvSpPr>
        <p:spPr bwMode="auto">
          <a:xfrm>
            <a:off x="5905850" y="1334571"/>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9" name="Rechthoek 8">
            <a:extLst>
              <a:ext uri="{FF2B5EF4-FFF2-40B4-BE49-F238E27FC236}">
                <a16:creationId xmlns:a16="http://schemas.microsoft.com/office/drawing/2014/main" id="{0CF98681-7357-46B8-B944-53A00BE35459}"/>
              </a:ext>
            </a:extLst>
          </p:cNvPr>
          <p:cNvSpPr/>
          <p:nvPr/>
        </p:nvSpPr>
        <p:spPr bwMode="auto">
          <a:xfrm>
            <a:off x="5905850" y="2820821"/>
            <a:ext cx="679508" cy="442496"/>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0" name="Rechthoek 9">
            <a:extLst>
              <a:ext uri="{FF2B5EF4-FFF2-40B4-BE49-F238E27FC236}">
                <a16:creationId xmlns:a16="http://schemas.microsoft.com/office/drawing/2014/main" id="{65E38D94-C99E-4575-B34D-924580E2D39D}"/>
              </a:ext>
            </a:extLst>
          </p:cNvPr>
          <p:cNvSpPr/>
          <p:nvPr/>
        </p:nvSpPr>
        <p:spPr bwMode="auto">
          <a:xfrm>
            <a:off x="5905850" y="4101781"/>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2" name="Rechthoek 11">
            <a:extLst>
              <a:ext uri="{FF2B5EF4-FFF2-40B4-BE49-F238E27FC236}">
                <a16:creationId xmlns:a16="http://schemas.microsoft.com/office/drawing/2014/main" id="{9F202832-4B79-4BD0-A34A-6D7A21E3DB94}"/>
              </a:ext>
            </a:extLst>
          </p:cNvPr>
          <p:cNvSpPr/>
          <p:nvPr/>
        </p:nvSpPr>
        <p:spPr bwMode="auto">
          <a:xfrm>
            <a:off x="5905850" y="4519238"/>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3" name="Rechthoek 12">
            <a:extLst>
              <a:ext uri="{FF2B5EF4-FFF2-40B4-BE49-F238E27FC236}">
                <a16:creationId xmlns:a16="http://schemas.microsoft.com/office/drawing/2014/main" id="{F284C91F-D2CB-4308-8C36-95345ED7CD6F}"/>
              </a:ext>
            </a:extLst>
          </p:cNvPr>
          <p:cNvSpPr/>
          <p:nvPr/>
        </p:nvSpPr>
        <p:spPr bwMode="auto">
          <a:xfrm>
            <a:off x="5905850" y="5579596"/>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4" name="Rechthoek 13">
            <a:extLst>
              <a:ext uri="{FF2B5EF4-FFF2-40B4-BE49-F238E27FC236}">
                <a16:creationId xmlns:a16="http://schemas.microsoft.com/office/drawing/2014/main" id="{1552C180-B02C-4326-B0CB-DE428CD8380A}"/>
              </a:ext>
            </a:extLst>
          </p:cNvPr>
          <p:cNvSpPr/>
          <p:nvPr/>
        </p:nvSpPr>
        <p:spPr bwMode="auto">
          <a:xfrm>
            <a:off x="1133910" y="2309092"/>
            <a:ext cx="1793847" cy="323893"/>
          </a:xfrm>
          <a:prstGeom prst="rect">
            <a:avLst/>
          </a:prstGeom>
          <a:solidFill>
            <a:srgbClr val="00B05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5" name="Rechthoek 14">
            <a:extLst>
              <a:ext uri="{FF2B5EF4-FFF2-40B4-BE49-F238E27FC236}">
                <a16:creationId xmlns:a16="http://schemas.microsoft.com/office/drawing/2014/main" id="{DA9C1629-46E0-4DCE-9D4E-D2F17016A5BD}"/>
              </a:ext>
            </a:extLst>
          </p:cNvPr>
          <p:cNvSpPr/>
          <p:nvPr/>
        </p:nvSpPr>
        <p:spPr bwMode="auto">
          <a:xfrm>
            <a:off x="5785432" y="1270045"/>
            <a:ext cx="4935698" cy="1171151"/>
          </a:xfrm>
          <a:prstGeom prst="rect">
            <a:avLst/>
          </a:prstGeom>
          <a:solidFill>
            <a:srgbClr val="00B05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62192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5B88B7-AA43-4B89-A0E5-27763F82E322}"/>
              </a:ext>
            </a:extLst>
          </p:cNvPr>
          <p:cNvSpPr>
            <a:spLocks noGrp="1"/>
          </p:cNvSpPr>
          <p:nvPr>
            <p:ph type="title"/>
          </p:nvPr>
        </p:nvSpPr>
        <p:spPr/>
        <p:txBody>
          <a:bodyPr/>
          <a:lstStyle/>
          <a:p>
            <a:r>
              <a:rPr lang="nl-BE" dirty="0"/>
              <a:t>Klassen bestaan uit</a:t>
            </a:r>
          </a:p>
        </p:txBody>
      </p:sp>
      <p:sp>
        <p:nvSpPr>
          <p:cNvPr id="3" name="Tijdelijke aanduiding voor inhoud 2">
            <a:extLst>
              <a:ext uri="{FF2B5EF4-FFF2-40B4-BE49-F238E27FC236}">
                <a16:creationId xmlns:a16="http://schemas.microsoft.com/office/drawing/2014/main" id="{9CC04983-D349-42B1-84B4-60B9A1FACA94}"/>
              </a:ext>
            </a:extLst>
          </p:cNvPr>
          <p:cNvSpPr>
            <a:spLocks noGrp="1"/>
          </p:cNvSpPr>
          <p:nvPr>
            <p:ph idx="1"/>
          </p:nvPr>
        </p:nvSpPr>
        <p:spPr>
          <a:xfrm>
            <a:off x="963085" y="1328738"/>
            <a:ext cx="3650860" cy="4902200"/>
          </a:xfrm>
        </p:spPr>
        <p:txBody>
          <a:bodyPr/>
          <a:lstStyle/>
          <a:p>
            <a:r>
              <a:rPr lang="nl-BE" b="1" dirty="0"/>
              <a:t>Access </a:t>
            </a:r>
            <a:r>
              <a:rPr lang="nl-BE" b="1" dirty="0" err="1"/>
              <a:t>modifiers</a:t>
            </a:r>
            <a:r>
              <a:rPr lang="nl-BE" dirty="0"/>
              <a:t>: wat mag de buitenwereld zien (public </a:t>
            </a:r>
            <a:r>
              <a:rPr lang="nl-BE" dirty="0" err="1"/>
              <a:t>vs</a:t>
            </a:r>
            <a:r>
              <a:rPr lang="nl-BE" dirty="0"/>
              <a:t> private)</a:t>
            </a:r>
          </a:p>
          <a:p>
            <a:r>
              <a:rPr lang="nl-BE" b="1" dirty="0" err="1"/>
              <a:t>Constructors</a:t>
            </a:r>
            <a:r>
              <a:rPr lang="nl-BE" dirty="0"/>
              <a:t>: wat moet object hebben wanneer het aangemaakt wordt (zie verder)</a:t>
            </a:r>
          </a:p>
          <a:p>
            <a:r>
              <a:rPr lang="nl-BE" b="1" dirty="0"/>
              <a:t>Methoden</a:t>
            </a:r>
            <a:r>
              <a:rPr lang="nl-BE" dirty="0"/>
              <a:t>: gedrag van object bepalen</a:t>
            </a:r>
          </a:p>
          <a:p>
            <a:endParaRPr lang="nl-BE" dirty="0"/>
          </a:p>
          <a:p>
            <a:endParaRPr lang="nl-BE" dirty="0"/>
          </a:p>
          <a:p>
            <a:endParaRPr lang="nl-BE" dirty="0"/>
          </a:p>
        </p:txBody>
      </p:sp>
      <p:sp>
        <p:nvSpPr>
          <p:cNvPr id="4" name="Tijdelijke aanduiding voor dianummer 3">
            <a:extLst>
              <a:ext uri="{FF2B5EF4-FFF2-40B4-BE49-F238E27FC236}">
                <a16:creationId xmlns:a16="http://schemas.microsoft.com/office/drawing/2014/main" id="{C783BDCA-3EA1-403A-A400-FBABBE56D8DF}"/>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41</a:t>
            </a:fld>
            <a:endParaRPr lang="nl-NL" dirty="0"/>
          </a:p>
        </p:txBody>
      </p:sp>
      <p:sp>
        <p:nvSpPr>
          <p:cNvPr id="6" name="Rechthoek 5">
            <a:extLst>
              <a:ext uri="{FF2B5EF4-FFF2-40B4-BE49-F238E27FC236}">
                <a16:creationId xmlns:a16="http://schemas.microsoft.com/office/drawing/2014/main" id="{306762B2-AD27-44D6-AE9C-40F481BB4EDC}"/>
              </a:ext>
            </a:extLst>
          </p:cNvPr>
          <p:cNvSpPr/>
          <p:nvPr/>
        </p:nvSpPr>
        <p:spPr>
          <a:xfrm>
            <a:off x="5499507" y="1041023"/>
            <a:ext cx="6580639" cy="5816977"/>
          </a:xfrm>
          <a:prstGeom prst="rect">
            <a:avLst/>
          </a:prstGeom>
        </p:spPr>
        <p:txBody>
          <a:bodyPr wrap="square">
            <a:spAutoFit/>
          </a:bodyPr>
          <a:lstStyle/>
          <a:p>
            <a:r>
              <a:rPr lang="nl-BE" sz="1200" dirty="0">
                <a:latin typeface="Courier New" panose="02070309020205020404" pitchFamily="49" charset="0"/>
                <a:cs typeface="Courier New" panose="02070309020205020404" pitchFamily="49" charset="0"/>
              </a:rPr>
              <a:t>class Rechthoek</a:t>
            </a:r>
          </a:p>
          <a:p>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public Rechthoek(int beginlengte, int beginbreedte)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lengte= beginlengte;</a:t>
            </a:r>
          </a:p>
          <a:p>
            <a:r>
              <a:rPr lang="nl-BE" sz="1200" dirty="0">
                <a:latin typeface="Courier New" panose="02070309020205020404" pitchFamily="49" charset="0"/>
                <a:cs typeface="Courier New" panose="02070309020205020404" pitchFamily="49" charset="0"/>
              </a:rPr>
              <a:t>       breedte= beginbreedte</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private int lengte = 1;</a:t>
            </a:r>
          </a:p>
          <a:p>
            <a:r>
              <a:rPr lang="nl-BE" sz="1200" dirty="0">
                <a:latin typeface="Courier New" panose="02070309020205020404" pitchFamily="49" charset="0"/>
                <a:cs typeface="Courier New" panose="02070309020205020404" pitchFamily="49" charset="0"/>
              </a:rPr>
              <a:t>    public int Lengte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lengte;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lengte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private int breedte =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int 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breedte;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breedte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a:t>
            </a:r>
            <a:r>
              <a:rPr lang="nl-BE" sz="1200" dirty="0" err="1">
                <a:latin typeface="Courier New" panose="02070309020205020404" pitchFamily="49" charset="0"/>
                <a:cs typeface="Courier New" panose="02070309020205020404" pitchFamily="49" charset="0"/>
              </a:rPr>
              <a:t>void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ToonOppervlakte</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Console.WriteLine</a:t>
            </a:r>
            <a:r>
              <a:rPr lang="nl-BE" sz="1200" dirty="0">
                <a:latin typeface="Courier New" panose="02070309020205020404" pitchFamily="49" charset="0"/>
                <a:cs typeface="Courier New" panose="02070309020205020404" pitchFamily="49" charset="0"/>
              </a:rPr>
              <a:t>($"Oppervlakte is= {Lengte*Breedte}"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a:t>
            </a:r>
          </a:p>
        </p:txBody>
      </p:sp>
      <p:sp>
        <p:nvSpPr>
          <p:cNvPr id="7" name="Rechthoek 6">
            <a:extLst>
              <a:ext uri="{FF2B5EF4-FFF2-40B4-BE49-F238E27FC236}">
                <a16:creationId xmlns:a16="http://schemas.microsoft.com/office/drawing/2014/main" id="{1C5C45D1-519E-4845-8108-98408C325A97}"/>
              </a:ext>
            </a:extLst>
          </p:cNvPr>
          <p:cNvSpPr/>
          <p:nvPr/>
        </p:nvSpPr>
        <p:spPr bwMode="auto">
          <a:xfrm>
            <a:off x="1133911" y="1334571"/>
            <a:ext cx="2297185"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8" name="Rechthoek 7">
            <a:extLst>
              <a:ext uri="{FF2B5EF4-FFF2-40B4-BE49-F238E27FC236}">
                <a16:creationId xmlns:a16="http://schemas.microsoft.com/office/drawing/2014/main" id="{33469CED-06EE-466A-B424-79FEC5F681B7}"/>
              </a:ext>
            </a:extLst>
          </p:cNvPr>
          <p:cNvSpPr/>
          <p:nvPr/>
        </p:nvSpPr>
        <p:spPr bwMode="auto">
          <a:xfrm>
            <a:off x="5905850" y="1334571"/>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9" name="Rechthoek 8">
            <a:extLst>
              <a:ext uri="{FF2B5EF4-FFF2-40B4-BE49-F238E27FC236}">
                <a16:creationId xmlns:a16="http://schemas.microsoft.com/office/drawing/2014/main" id="{0CF98681-7357-46B8-B944-53A00BE35459}"/>
              </a:ext>
            </a:extLst>
          </p:cNvPr>
          <p:cNvSpPr/>
          <p:nvPr/>
        </p:nvSpPr>
        <p:spPr bwMode="auto">
          <a:xfrm>
            <a:off x="5905850" y="2820821"/>
            <a:ext cx="679508" cy="442496"/>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0" name="Rechthoek 9">
            <a:extLst>
              <a:ext uri="{FF2B5EF4-FFF2-40B4-BE49-F238E27FC236}">
                <a16:creationId xmlns:a16="http://schemas.microsoft.com/office/drawing/2014/main" id="{65E38D94-C99E-4575-B34D-924580E2D39D}"/>
              </a:ext>
            </a:extLst>
          </p:cNvPr>
          <p:cNvSpPr/>
          <p:nvPr/>
        </p:nvSpPr>
        <p:spPr bwMode="auto">
          <a:xfrm>
            <a:off x="5905850" y="4101781"/>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2" name="Rechthoek 11">
            <a:extLst>
              <a:ext uri="{FF2B5EF4-FFF2-40B4-BE49-F238E27FC236}">
                <a16:creationId xmlns:a16="http://schemas.microsoft.com/office/drawing/2014/main" id="{9F202832-4B79-4BD0-A34A-6D7A21E3DB94}"/>
              </a:ext>
            </a:extLst>
          </p:cNvPr>
          <p:cNvSpPr/>
          <p:nvPr/>
        </p:nvSpPr>
        <p:spPr bwMode="auto">
          <a:xfrm>
            <a:off x="5905850" y="4519238"/>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3" name="Rechthoek 12">
            <a:extLst>
              <a:ext uri="{FF2B5EF4-FFF2-40B4-BE49-F238E27FC236}">
                <a16:creationId xmlns:a16="http://schemas.microsoft.com/office/drawing/2014/main" id="{F284C91F-D2CB-4308-8C36-95345ED7CD6F}"/>
              </a:ext>
            </a:extLst>
          </p:cNvPr>
          <p:cNvSpPr/>
          <p:nvPr/>
        </p:nvSpPr>
        <p:spPr bwMode="auto">
          <a:xfrm>
            <a:off x="5905850" y="5579596"/>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4" name="Rechthoek 13">
            <a:extLst>
              <a:ext uri="{FF2B5EF4-FFF2-40B4-BE49-F238E27FC236}">
                <a16:creationId xmlns:a16="http://schemas.microsoft.com/office/drawing/2014/main" id="{1552C180-B02C-4326-B0CB-DE428CD8380A}"/>
              </a:ext>
            </a:extLst>
          </p:cNvPr>
          <p:cNvSpPr/>
          <p:nvPr/>
        </p:nvSpPr>
        <p:spPr bwMode="auto">
          <a:xfrm>
            <a:off x="1133910" y="2309092"/>
            <a:ext cx="1793847" cy="323893"/>
          </a:xfrm>
          <a:prstGeom prst="rect">
            <a:avLst/>
          </a:prstGeom>
          <a:solidFill>
            <a:srgbClr val="00B05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5" name="Rechthoek 14">
            <a:extLst>
              <a:ext uri="{FF2B5EF4-FFF2-40B4-BE49-F238E27FC236}">
                <a16:creationId xmlns:a16="http://schemas.microsoft.com/office/drawing/2014/main" id="{DA9C1629-46E0-4DCE-9D4E-D2F17016A5BD}"/>
              </a:ext>
            </a:extLst>
          </p:cNvPr>
          <p:cNvSpPr/>
          <p:nvPr/>
        </p:nvSpPr>
        <p:spPr bwMode="auto">
          <a:xfrm>
            <a:off x="5785432" y="1270045"/>
            <a:ext cx="4935698" cy="1171151"/>
          </a:xfrm>
          <a:prstGeom prst="rect">
            <a:avLst/>
          </a:prstGeom>
          <a:solidFill>
            <a:srgbClr val="00B05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6" name="Rechthoek 15">
            <a:extLst>
              <a:ext uri="{FF2B5EF4-FFF2-40B4-BE49-F238E27FC236}">
                <a16:creationId xmlns:a16="http://schemas.microsoft.com/office/drawing/2014/main" id="{96CAD7D4-CFA1-405E-909C-5EE41C67F467}"/>
              </a:ext>
            </a:extLst>
          </p:cNvPr>
          <p:cNvSpPr/>
          <p:nvPr/>
        </p:nvSpPr>
        <p:spPr bwMode="auto">
          <a:xfrm>
            <a:off x="1192632" y="3613339"/>
            <a:ext cx="1340843" cy="323893"/>
          </a:xfrm>
          <a:prstGeom prst="rect">
            <a:avLst/>
          </a:prstGeom>
          <a:solidFill>
            <a:srgbClr val="00B0F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7" name="Rechthoek 16">
            <a:extLst>
              <a:ext uri="{FF2B5EF4-FFF2-40B4-BE49-F238E27FC236}">
                <a16:creationId xmlns:a16="http://schemas.microsoft.com/office/drawing/2014/main" id="{B65E93F6-096A-4ADC-A68A-D37568BE17A5}"/>
              </a:ext>
            </a:extLst>
          </p:cNvPr>
          <p:cNvSpPr/>
          <p:nvPr/>
        </p:nvSpPr>
        <p:spPr bwMode="auto">
          <a:xfrm>
            <a:off x="5785432" y="5523429"/>
            <a:ext cx="5917210" cy="872609"/>
          </a:xfrm>
          <a:prstGeom prst="rect">
            <a:avLst/>
          </a:prstGeom>
          <a:solidFill>
            <a:srgbClr val="00B0F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29284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5B88B7-AA43-4B89-A0E5-27763F82E322}"/>
              </a:ext>
            </a:extLst>
          </p:cNvPr>
          <p:cNvSpPr>
            <a:spLocks noGrp="1"/>
          </p:cNvSpPr>
          <p:nvPr>
            <p:ph type="title"/>
          </p:nvPr>
        </p:nvSpPr>
        <p:spPr/>
        <p:txBody>
          <a:bodyPr/>
          <a:lstStyle/>
          <a:p>
            <a:r>
              <a:rPr lang="nl-BE" dirty="0"/>
              <a:t>Klassen bestaan uit</a:t>
            </a:r>
          </a:p>
        </p:txBody>
      </p:sp>
      <p:sp>
        <p:nvSpPr>
          <p:cNvPr id="3" name="Tijdelijke aanduiding voor inhoud 2">
            <a:extLst>
              <a:ext uri="{FF2B5EF4-FFF2-40B4-BE49-F238E27FC236}">
                <a16:creationId xmlns:a16="http://schemas.microsoft.com/office/drawing/2014/main" id="{9CC04983-D349-42B1-84B4-60B9A1FACA94}"/>
              </a:ext>
            </a:extLst>
          </p:cNvPr>
          <p:cNvSpPr>
            <a:spLocks noGrp="1"/>
          </p:cNvSpPr>
          <p:nvPr>
            <p:ph idx="1"/>
          </p:nvPr>
        </p:nvSpPr>
        <p:spPr>
          <a:xfrm>
            <a:off x="963085" y="1328738"/>
            <a:ext cx="3650860" cy="4902200"/>
          </a:xfrm>
        </p:spPr>
        <p:txBody>
          <a:bodyPr/>
          <a:lstStyle/>
          <a:p>
            <a:r>
              <a:rPr lang="nl-BE" b="1" dirty="0"/>
              <a:t>Access </a:t>
            </a:r>
            <a:r>
              <a:rPr lang="nl-BE" b="1" dirty="0" err="1"/>
              <a:t>modifiers</a:t>
            </a:r>
            <a:r>
              <a:rPr lang="nl-BE" dirty="0"/>
              <a:t>: wat mag de buitenwereld zien (public </a:t>
            </a:r>
            <a:r>
              <a:rPr lang="nl-BE" dirty="0" err="1"/>
              <a:t>vs</a:t>
            </a:r>
            <a:r>
              <a:rPr lang="nl-BE" dirty="0"/>
              <a:t> private)</a:t>
            </a:r>
          </a:p>
          <a:p>
            <a:r>
              <a:rPr lang="nl-BE" b="1" dirty="0" err="1"/>
              <a:t>Constructors</a:t>
            </a:r>
            <a:r>
              <a:rPr lang="nl-BE" dirty="0"/>
              <a:t>: wat moet object hebben wanneer het aangemaakt wordt (zie verder)</a:t>
            </a:r>
          </a:p>
          <a:p>
            <a:r>
              <a:rPr lang="nl-BE" b="1" dirty="0"/>
              <a:t>Methoden</a:t>
            </a:r>
            <a:r>
              <a:rPr lang="nl-BE" dirty="0"/>
              <a:t>: gedrag van object bepalen</a:t>
            </a:r>
          </a:p>
          <a:p>
            <a:r>
              <a:rPr lang="nl-BE" b="1" dirty="0" err="1"/>
              <a:t>Properties</a:t>
            </a:r>
            <a:r>
              <a:rPr lang="nl-BE" dirty="0"/>
              <a:t>: op een veilige manier de interne staat van object aanpassen en uitlezen (zie verder)</a:t>
            </a:r>
          </a:p>
          <a:p>
            <a:endParaRPr lang="nl-BE" dirty="0"/>
          </a:p>
          <a:p>
            <a:endParaRPr lang="nl-BE" dirty="0"/>
          </a:p>
          <a:p>
            <a:endParaRPr lang="nl-BE" dirty="0"/>
          </a:p>
        </p:txBody>
      </p:sp>
      <p:sp>
        <p:nvSpPr>
          <p:cNvPr id="4" name="Tijdelijke aanduiding voor dianummer 3">
            <a:extLst>
              <a:ext uri="{FF2B5EF4-FFF2-40B4-BE49-F238E27FC236}">
                <a16:creationId xmlns:a16="http://schemas.microsoft.com/office/drawing/2014/main" id="{C783BDCA-3EA1-403A-A400-FBABBE56D8DF}"/>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42</a:t>
            </a:fld>
            <a:endParaRPr lang="nl-NL" dirty="0"/>
          </a:p>
        </p:txBody>
      </p:sp>
      <p:sp>
        <p:nvSpPr>
          <p:cNvPr id="6" name="Rechthoek 5">
            <a:extLst>
              <a:ext uri="{FF2B5EF4-FFF2-40B4-BE49-F238E27FC236}">
                <a16:creationId xmlns:a16="http://schemas.microsoft.com/office/drawing/2014/main" id="{306762B2-AD27-44D6-AE9C-40F481BB4EDC}"/>
              </a:ext>
            </a:extLst>
          </p:cNvPr>
          <p:cNvSpPr/>
          <p:nvPr/>
        </p:nvSpPr>
        <p:spPr>
          <a:xfrm>
            <a:off x="5499507" y="1041023"/>
            <a:ext cx="6580639" cy="5816977"/>
          </a:xfrm>
          <a:prstGeom prst="rect">
            <a:avLst/>
          </a:prstGeom>
        </p:spPr>
        <p:txBody>
          <a:bodyPr wrap="square">
            <a:spAutoFit/>
          </a:bodyPr>
          <a:lstStyle/>
          <a:p>
            <a:r>
              <a:rPr lang="nl-BE" sz="1200" dirty="0">
                <a:latin typeface="Courier New" panose="02070309020205020404" pitchFamily="49" charset="0"/>
                <a:cs typeface="Courier New" panose="02070309020205020404" pitchFamily="49" charset="0"/>
              </a:rPr>
              <a:t>class Rechthoek</a:t>
            </a:r>
          </a:p>
          <a:p>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public Rechthoek(int beginlengte, int beginbreedte)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lengte= beginlengte;</a:t>
            </a:r>
          </a:p>
          <a:p>
            <a:r>
              <a:rPr lang="nl-BE" sz="1200" dirty="0">
                <a:latin typeface="Courier New" panose="02070309020205020404" pitchFamily="49" charset="0"/>
                <a:cs typeface="Courier New" panose="02070309020205020404" pitchFamily="49" charset="0"/>
              </a:rPr>
              <a:t>       breedte= beginbreedte</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private int lengte = 1;</a:t>
            </a:r>
          </a:p>
          <a:p>
            <a:r>
              <a:rPr lang="nl-BE" sz="1200" dirty="0">
                <a:latin typeface="Courier New" panose="02070309020205020404" pitchFamily="49" charset="0"/>
                <a:cs typeface="Courier New" panose="02070309020205020404" pitchFamily="49" charset="0"/>
              </a:rPr>
              <a:t>    public int Lengte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lengte;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lengte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private int breedte =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int 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breedte;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breedte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a:t>
            </a:r>
            <a:r>
              <a:rPr lang="nl-BE" sz="1200" dirty="0" err="1">
                <a:latin typeface="Courier New" panose="02070309020205020404" pitchFamily="49" charset="0"/>
                <a:cs typeface="Courier New" panose="02070309020205020404" pitchFamily="49" charset="0"/>
              </a:rPr>
              <a:t>void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ToonOppervlakte</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Console.WriteLine</a:t>
            </a:r>
            <a:r>
              <a:rPr lang="nl-BE" sz="1200" dirty="0">
                <a:latin typeface="Courier New" panose="02070309020205020404" pitchFamily="49" charset="0"/>
                <a:cs typeface="Courier New" panose="02070309020205020404" pitchFamily="49" charset="0"/>
              </a:rPr>
              <a:t>($"Oppervlakte is= {Lengte*Breedte}"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a:t>
            </a:r>
          </a:p>
        </p:txBody>
      </p:sp>
      <p:sp>
        <p:nvSpPr>
          <p:cNvPr id="7" name="Rechthoek 6">
            <a:extLst>
              <a:ext uri="{FF2B5EF4-FFF2-40B4-BE49-F238E27FC236}">
                <a16:creationId xmlns:a16="http://schemas.microsoft.com/office/drawing/2014/main" id="{1C5C45D1-519E-4845-8108-98408C325A97}"/>
              </a:ext>
            </a:extLst>
          </p:cNvPr>
          <p:cNvSpPr/>
          <p:nvPr/>
        </p:nvSpPr>
        <p:spPr bwMode="auto">
          <a:xfrm>
            <a:off x="1133911" y="1334571"/>
            <a:ext cx="2297185"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8" name="Rechthoek 7">
            <a:extLst>
              <a:ext uri="{FF2B5EF4-FFF2-40B4-BE49-F238E27FC236}">
                <a16:creationId xmlns:a16="http://schemas.microsoft.com/office/drawing/2014/main" id="{33469CED-06EE-466A-B424-79FEC5F681B7}"/>
              </a:ext>
            </a:extLst>
          </p:cNvPr>
          <p:cNvSpPr/>
          <p:nvPr/>
        </p:nvSpPr>
        <p:spPr bwMode="auto">
          <a:xfrm>
            <a:off x="5905850" y="1334571"/>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9" name="Rechthoek 8">
            <a:extLst>
              <a:ext uri="{FF2B5EF4-FFF2-40B4-BE49-F238E27FC236}">
                <a16:creationId xmlns:a16="http://schemas.microsoft.com/office/drawing/2014/main" id="{0CF98681-7357-46B8-B944-53A00BE35459}"/>
              </a:ext>
            </a:extLst>
          </p:cNvPr>
          <p:cNvSpPr/>
          <p:nvPr/>
        </p:nvSpPr>
        <p:spPr bwMode="auto">
          <a:xfrm>
            <a:off x="5905850" y="2820821"/>
            <a:ext cx="679508" cy="442496"/>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0" name="Rechthoek 9">
            <a:extLst>
              <a:ext uri="{FF2B5EF4-FFF2-40B4-BE49-F238E27FC236}">
                <a16:creationId xmlns:a16="http://schemas.microsoft.com/office/drawing/2014/main" id="{65E38D94-C99E-4575-B34D-924580E2D39D}"/>
              </a:ext>
            </a:extLst>
          </p:cNvPr>
          <p:cNvSpPr/>
          <p:nvPr/>
        </p:nvSpPr>
        <p:spPr bwMode="auto">
          <a:xfrm>
            <a:off x="5905850" y="4101781"/>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2" name="Rechthoek 11">
            <a:extLst>
              <a:ext uri="{FF2B5EF4-FFF2-40B4-BE49-F238E27FC236}">
                <a16:creationId xmlns:a16="http://schemas.microsoft.com/office/drawing/2014/main" id="{9F202832-4B79-4BD0-A34A-6D7A21E3DB94}"/>
              </a:ext>
            </a:extLst>
          </p:cNvPr>
          <p:cNvSpPr/>
          <p:nvPr/>
        </p:nvSpPr>
        <p:spPr bwMode="auto">
          <a:xfrm>
            <a:off x="5905850" y="4519238"/>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3" name="Rechthoek 12">
            <a:extLst>
              <a:ext uri="{FF2B5EF4-FFF2-40B4-BE49-F238E27FC236}">
                <a16:creationId xmlns:a16="http://schemas.microsoft.com/office/drawing/2014/main" id="{F284C91F-D2CB-4308-8C36-95345ED7CD6F}"/>
              </a:ext>
            </a:extLst>
          </p:cNvPr>
          <p:cNvSpPr/>
          <p:nvPr/>
        </p:nvSpPr>
        <p:spPr bwMode="auto">
          <a:xfrm>
            <a:off x="5905850" y="5579596"/>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4" name="Rechthoek 13">
            <a:extLst>
              <a:ext uri="{FF2B5EF4-FFF2-40B4-BE49-F238E27FC236}">
                <a16:creationId xmlns:a16="http://schemas.microsoft.com/office/drawing/2014/main" id="{1552C180-B02C-4326-B0CB-DE428CD8380A}"/>
              </a:ext>
            </a:extLst>
          </p:cNvPr>
          <p:cNvSpPr/>
          <p:nvPr/>
        </p:nvSpPr>
        <p:spPr bwMode="auto">
          <a:xfrm>
            <a:off x="1133910" y="2309092"/>
            <a:ext cx="1793847" cy="323893"/>
          </a:xfrm>
          <a:prstGeom prst="rect">
            <a:avLst/>
          </a:prstGeom>
          <a:solidFill>
            <a:srgbClr val="00B05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5" name="Rechthoek 14">
            <a:extLst>
              <a:ext uri="{FF2B5EF4-FFF2-40B4-BE49-F238E27FC236}">
                <a16:creationId xmlns:a16="http://schemas.microsoft.com/office/drawing/2014/main" id="{DA9C1629-46E0-4DCE-9D4E-D2F17016A5BD}"/>
              </a:ext>
            </a:extLst>
          </p:cNvPr>
          <p:cNvSpPr/>
          <p:nvPr/>
        </p:nvSpPr>
        <p:spPr bwMode="auto">
          <a:xfrm>
            <a:off x="5785432" y="1270045"/>
            <a:ext cx="4935698" cy="1171151"/>
          </a:xfrm>
          <a:prstGeom prst="rect">
            <a:avLst/>
          </a:prstGeom>
          <a:solidFill>
            <a:srgbClr val="00B05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6" name="Rechthoek 15">
            <a:extLst>
              <a:ext uri="{FF2B5EF4-FFF2-40B4-BE49-F238E27FC236}">
                <a16:creationId xmlns:a16="http://schemas.microsoft.com/office/drawing/2014/main" id="{96CAD7D4-CFA1-405E-909C-5EE41C67F467}"/>
              </a:ext>
            </a:extLst>
          </p:cNvPr>
          <p:cNvSpPr/>
          <p:nvPr/>
        </p:nvSpPr>
        <p:spPr bwMode="auto">
          <a:xfrm>
            <a:off x="1192632" y="3613339"/>
            <a:ext cx="1340843" cy="323893"/>
          </a:xfrm>
          <a:prstGeom prst="rect">
            <a:avLst/>
          </a:prstGeom>
          <a:solidFill>
            <a:srgbClr val="00B0F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7" name="Rechthoek 16">
            <a:extLst>
              <a:ext uri="{FF2B5EF4-FFF2-40B4-BE49-F238E27FC236}">
                <a16:creationId xmlns:a16="http://schemas.microsoft.com/office/drawing/2014/main" id="{B65E93F6-096A-4ADC-A68A-D37568BE17A5}"/>
              </a:ext>
            </a:extLst>
          </p:cNvPr>
          <p:cNvSpPr/>
          <p:nvPr/>
        </p:nvSpPr>
        <p:spPr bwMode="auto">
          <a:xfrm>
            <a:off x="5785432" y="5523429"/>
            <a:ext cx="5917210" cy="872609"/>
          </a:xfrm>
          <a:prstGeom prst="rect">
            <a:avLst/>
          </a:prstGeom>
          <a:solidFill>
            <a:srgbClr val="00B0F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8" name="Rechthoek 17">
            <a:extLst>
              <a:ext uri="{FF2B5EF4-FFF2-40B4-BE49-F238E27FC236}">
                <a16:creationId xmlns:a16="http://schemas.microsoft.com/office/drawing/2014/main" id="{1368F2D0-20BB-45CE-9B96-C513C4036A88}"/>
              </a:ext>
            </a:extLst>
          </p:cNvPr>
          <p:cNvSpPr/>
          <p:nvPr/>
        </p:nvSpPr>
        <p:spPr bwMode="auto">
          <a:xfrm>
            <a:off x="1192632" y="4207799"/>
            <a:ext cx="1340843" cy="323893"/>
          </a:xfrm>
          <a:prstGeom prst="rect">
            <a:avLst/>
          </a:prstGeom>
          <a:solidFill>
            <a:srgbClr val="C0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9" name="Rechthoek 18">
            <a:extLst>
              <a:ext uri="{FF2B5EF4-FFF2-40B4-BE49-F238E27FC236}">
                <a16:creationId xmlns:a16="http://schemas.microsoft.com/office/drawing/2014/main" id="{70B6A0EF-06B9-4CBE-8AA3-8FEA71FC1C15}"/>
              </a:ext>
            </a:extLst>
          </p:cNvPr>
          <p:cNvSpPr/>
          <p:nvPr/>
        </p:nvSpPr>
        <p:spPr bwMode="auto">
          <a:xfrm>
            <a:off x="5905850" y="3084616"/>
            <a:ext cx="4186106" cy="1017165"/>
          </a:xfrm>
          <a:prstGeom prst="rect">
            <a:avLst/>
          </a:prstGeom>
          <a:solidFill>
            <a:srgbClr val="C0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20" name="Rechthoek 19">
            <a:extLst>
              <a:ext uri="{FF2B5EF4-FFF2-40B4-BE49-F238E27FC236}">
                <a16:creationId xmlns:a16="http://schemas.microsoft.com/office/drawing/2014/main" id="{D81DEA4B-F646-47D4-BC4C-EBB8AF7FB8F9}"/>
              </a:ext>
            </a:extLst>
          </p:cNvPr>
          <p:cNvSpPr/>
          <p:nvPr/>
        </p:nvSpPr>
        <p:spPr bwMode="auto">
          <a:xfrm>
            <a:off x="5785432" y="4500286"/>
            <a:ext cx="4186106" cy="1017165"/>
          </a:xfrm>
          <a:prstGeom prst="rect">
            <a:avLst/>
          </a:prstGeom>
          <a:solidFill>
            <a:srgbClr val="C0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21099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5B88B7-AA43-4B89-A0E5-27763F82E322}"/>
              </a:ext>
            </a:extLst>
          </p:cNvPr>
          <p:cNvSpPr>
            <a:spLocks noGrp="1"/>
          </p:cNvSpPr>
          <p:nvPr>
            <p:ph type="title"/>
          </p:nvPr>
        </p:nvSpPr>
        <p:spPr/>
        <p:txBody>
          <a:bodyPr/>
          <a:lstStyle/>
          <a:p>
            <a:r>
              <a:rPr lang="nl-BE" dirty="0"/>
              <a:t>Klassen bestaan uit</a:t>
            </a:r>
          </a:p>
        </p:txBody>
      </p:sp>
      <p:sp>
        <p:nvSpPr>
          <p:cNvPr id="3" name="Tijdelijke aanduiding voor inhoud 2">
            <a:extLst>
              <a:ext uri="{FF2B5EF4-FFF2-40B4-BE49-F238E27FC236}">
                <a16:creationId xmlns:a16="http://schemas.microsoft.com/office/drawing/2014/main" id="{9CC04983-D349-42B1-84B4-60B9A1FACA94}"/>
              </a:ext>
            </a:extLst>
          </p:cNvPr>
          <p:cNvSpPr>
            <a:spLocks noGrp="1"/>
          </p:cNvSpPr>
          <p:nvPr>
            <p:ph idx="1"/>
          </p:nvPr>
        </p:nvSpPr>
        <p:spPr>
          <a:xfrm>
            <a:off x="963085" y="1328738"/>
            <a:ext cx="3650860" cy="4902200"/>
          </a:xfrm>
        </p:spPr>
        <p:txBody>
          <a:bodyPr/>
          <a:lstStyle/>
          <a:p>
            <a:r>
              <a:rPr lang="nl-BE" b="1" dirty="0"/>
              <a:t>Access </a:t>
            </a:r>
            <a:r>
              <a:rPr lang="nl-BE" b="1" dirty="0" err="1"/>
              <a:t>modifiers</a:t>
            </a:r>
            <a:r>
              <a:rPr lang="nl-BE" dirty="0"/>
              <a:t>: wat mag de buitenwereld zien (public </a:t>
            </a:r>
            <a:r>
              <a:rPr lang="nl-BE" dirty="0" err="1"/>
              <a:t>vs</a:t>
            </a:r>
            <a:r>
              <a:rPr lang="nl-BE" dirty="0"/>
              <a:t> private)</a:t>
            </a:r>
          </a:p>
          <a:p>
            <a:r>
              <a:rPr lang="nl-BE" b="1" dirty="0" err="1"/>
              <a:t>Constructors</a:t>
            </a:r>
            <a:r>
              <a:rPr lang="nl-BE" dirty="0"/>
              <a:t>: wat moet object hebben wanneer het aangemaakt wordt (zie verder)</a:t>
            </a:r>
          </a:p>
          <a:p>
            <a:r>
              <a:rPr lang="nl-BE" b="1" dirty="0"/>
              <a:t>Methoden</a:t>
            </a:r>
            <a:r>
              <a:rPr lang="nl-BE" dirty="0"/>
              <a:t>: gedrag van object bepalen</a:t>
            </a:r>
          </a:p>
          <a:p>
            <a:r>
              <a:rPr lang="nl-BE" b="1" dirty="0" err="1"/>
              <a:t>Properties</a:t>
            </a:r>
            <a:r>
              <a:rPr lang="nl-BE" dirty="0"/>
              <a:t>: op een veilige manier de interne staat van object aanpassen en uitlezen (zie verder)</a:t>
            </a:r>
          </a:p>
          <a:p>
            <a:r>
              <a:rPr lang="nl-BE" dirty="0"/>
              <a:t>(private) </a:t>
            </a:r>
            <a:r>
              <a:rPr lang="nl-BE" b="1" dirty="0"/>
              <a:t>data fields</a:t>
            </a:r>
            <a:r>
              <a:rPr lang="nl-BE" dirty="0"/>
              <a:t>: interne variabelen</a:t>
            </a:r>
          </a:p>
          <a:p>
            <a:endParaRPr lang="nl-BE" dirty="0"/>
          </a:p>
          <a:p>
            <a:endParaRPr lang="nl-BE" dirty="0"/>
          </a:p>
          <a:p>
            <a:endParaRPr lang="nl-BE" dirty="0"/>
          </a:p>
        </p:txBody>
      </p:sp>
      <p:sp>
        <p:nvSpPr>
          <p:cNvPr id="4" name="Tijdelijke aanduiding voor dianummer 3">
            <a:extLst>
              <a:ext uri="{FF2B5EF4-FFF2-40B4-BE49-F238E27FC236}">
                <a16:creationId xmlns:a16="http://schemas.microsoft.com/office/drawing/2014/main" id="{C783BDCA-3EA1-403A-A400-FBABBE56D8DF}"/>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43</a:t>
            </a:fld>
            <a:endParaRPr lang="nl-NL" dirty="0"/>
          </a:p>
        </p:txBody>
      </p:sp>
      <p:sp>
        <p:nvSpPr>
          <p:cNvPr id="6" name="Rechthoek 5">
            <a:extLst>
              <a:ext uri="{FF2B5EF4-FFF2-40B4-BE49-F238E27FC236}">
                <a16:creationId xmlns:a16="http://schemas.microsoft.com/office/drawing/2014/main" id="{306762B2-AD27-44D6-AE9C-40F481BB4EDC}"/>
              </a:ext>
            </a:extLst>
          </p:cNvPr>
          <p:cNvSpPr/>
          <p:nvPr/>
        </p:nvSpPr>
        <p:spPr>
          <a:xfrm>
            <a:off x="5499507" y="1041023"/>
            <a:ext cx="6580639" cy="5816977"/>
          </a:xfrm>
          <a:prstGeom prst="rect">
            <a:avLst/>
          </a:prstGeom>
        </p:spPr>
        <p:txBody>
          <a:bodyPr wrap="square">
            <a:spAutoFit/>
          </a:bodyPr>
          <a:lstStyle/>
          <a:p>
            <a:r>
              <a:rPr lang="nl-BE" sz="1200" dirty="0">
                <a:latin typeface="Courier New" panose="02070309020205020404" pitchFamily="49" charset="0"/>
                <a:cs typeface="Courier New" panose="02070309020205020404" pitchFamily="49" charset="0"/>
              </a:rPr>
              <a:t>class Rechthoek</a:t>
            </a:r>
          </a:p>
          <a:p>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public Rechthoek(int beginlengte, int beginbreedte)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lengte= beginlengte;</a:t>
            </a:r>
          </a:p>
          <a:p>
            <a:r>
              <a:rPr lang="nl-BE" sz="1200" dirty="0">
                <a:latin typeface="Courier New" panose="02070309020205020404" pitchFamily="49" charset="0"/>
                <a:cs typeface="Courier New" panose="02070309020205020404" pitchFamily="49" charset="0"/>
              </a:rPr>
              <a:t>       breedte= beginbreedte</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private int lengte = 1;</a:t>
            </a:r>
          </a:p>
          <a:p>
            <a:r>
              <a:rPr lang="nl-BE" sz="1200" dirty="0">
                <a:latin typeface="Courier New" panose="02070309020205020404" pitchFamily="49" charset="0"/>
                <a:cs typeface="Courier New" panose="02070309020205020404" pitchFamily="49" charset="0"/>
              </a:rPr>
              <a:t>    public int Lengte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lengte;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lengte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private int breedte =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int 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breedte;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breedte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a:t>
            </a:r>
            <a:r>
              <a:rPr lang="nl-BE" sz="1200" dirty="0" err="1">
                <a:latin typeface="Courier New" panose="02070309020205020404" pitchFamily="49" charset="0"/>
                <a:cs typeface="Courier New" panose="02070309020205020404" pitchFamily="49" charset="0"/>
              </a:rPr>
              <a:t>void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ToonOppervlakte</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Console.WriteLine</a:t>
            </a:r>
            <a:r>
              <a:rPr lang="nl-BE" sz="1200" dirty="0">
                <a:latin typeface="Courier New" panose="02070309020205020404" pitchFamily="49" charset="0"/>
                <a:cs typeface="Courier New" panose="02070309020205020404" pitchFamily="49" charset="0"/>
              </a:rPr>
              <a:t>($"Oppervlakte is= {Lengte*Breedte}"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a:t>
            </a:r>
          </a:p>
        </p:txBody>
      </p:sp>
      <p:sp>
        <p:nvSpPr>
          <p:cNvPr id="7" name="Rechthoek 6">
            <a:extLst>
              <a:ext uri="{FF2B5EF4-FFF2-40B4-BE49-F238E27FC236}">
                <a16:creationId xmlns:a16="http://schemas.microsoft.com/office/drawing/2014/main" id="{1C5C45D1-519E-4845-8108-98408C325A97}"/>
              </a:ext>
            </a:extLst>
          </p:cNvPr>
          <p:cNvSpPr/>
          <p:nvPr/>
        </p:nvSpPr>
        <p:spPr bwMode="auto">
          <a:xfrm>
            <a:off x="1133911" y="1334571"/>
            <a:ext cx="2297185"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8" name="Rechthoek 7">
            <a:extLst>
              <a:ext uri="{FF2B5EF4-FFF2-40B4-BE49-F238E27FC236}">
                <a16:creationId xmlns:a16="http://schemas.microsoft.com/office/drawing/2014/main" id="{33469CED-06EE-466A-B424-79FEC5F681B7}"/>
              </a:ext>
            </a:extLst>
          </p:cNvPr>
          <p:cNvSpPr/>
          <p:nvPr/>
        </p:nvSpPr>
        <p:spPr bwMode="auto">
          <a:xfrm>
            <a:off x="5905850" y="1334571"/>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9" name="Rechthoek 8">
            <a:extLst>
              <a:ext uri="{FF2B5EF4-FFF2-40B4-BE49-F238E27FC236}">
                <a16:creationId xmlns:a16="http://schemas.microsoft.com/office/drawing/2014/main" id="{0CF98681-7357-46B8-B944-53A00BE35459}"/>
              </a:ext>
            </a:extLst>
          </p:cNvPr>
          <p:cNvSpPr/>
          <p:nvPr/>
        </p:nvSpPr>
        <p:spPr bwMode="auto">
          <a:xfrm>
            <a:off x="5905850" y="2820821"/>
            <a:ext cx="679508" cy="442496"/>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0" name="Rechthoek 9">
            <a:extLst>
              <a:ext uri="{FF2B5EF4-FFF2-40B4-BE49-F238E27FC236}">
                <a16:creationId xmlns:a16="http://schemas.microsoft.com/office/drawing/2014/main" id="{65E38D94-C99E-4575-B34D-924580E2D39D}"/>
              </a:ext>
            </a:extLst>
          </p:cNvPr>
          <p:cNvSpPr/>
          <p:nvPr/>
        </p:nvSpPr>
        <p:spPr bwMode="auto">
          <a:xfrm>
            <a:off x="5905850" y="4101781"/>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2" name="Rechthoek 11">
            <a:extLst>
              <a:ext uri="{FF2B5EF4-FFF2-40B4-BE49-F238E27FC236}">
                <a16:creationId xmlns:a16="http://schemas.microsoft.com/office/drawing/2014/main" id="{9F202832-4B79-4BD0-A34A-6D7A21E3DB94}"/>
              </a:ext>
            </a:extLst>
          </p:cNvPr>
          <p:cNvSpPr/>
          <p:nvPr/>
        </p:nvSpPr>
        <p:spPr bwMode="auto">
          <a:xfrm>
            <a:off x="5905850" y="4519238"/>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3" name="Rechthoek 12">
            <a:extLst>
              <a:ext uri="{FF2B5EF4-FFF2-40B4-BE49-F238E27FC236}">
                <a16:creationId xmlns:a16="http://schemas.microsoft.com/office/drawing/2014/main" id="{F284C91F-D2CB-4308-8C36-95345ED7CD6F}"/>
              </a:ext>
            </a:extLst>
          </p:cNvPr>
          <p:cNvSpPr/>
          <p:nvPr/>
        </p:nvSpPr>
        <p:spPr bwMode="auto">
          <a:xfrm>
            <a:off x="5905850" y="5579596"/>
            <a:ext cx="679508" cy="323893"/>
          </a:xfrm>
          <a:prstGeom prst="rect">
            <a:avLst/>
          </a:prstGeom>
          <a:solidFill>
            <a:srgbClr val="FFC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4" name="Rechthoek 13">
            <a:extLst>
              <a:ext uri="{FF2B5EF4-FFF2-40B4-BE49-F238E27FC236}">
                <a16:creationId xmlns:a16="http://schemas.microsoft.com/office/drawing/2014/main" id="{1552C180-B02C-4326-B0CB-DE428CD8380A}"/>
              </a:ext>
            </a:extLst>
          </p:cNvPr>
          <p:cNvSpPr/>
          <p:nvPr/>
        </p:nvSpPr>
        <p:spPr bwMode="auto">
          <a:xfrm>
            <a:off x="1133910" y="2309092"/>
            <a:ext cx="1793847" cy="323893"/>
          </a:xfrm>
          <a:prstGeom prst="rect">
            <a:avLst/>
          </a:prstGeom>
          <a:solidFill>
            <a:srgbClr val="00B05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5" name="Rechthoek 14">
            <a:extLst>
              <a:ext uri="{FF2B5EF4-FFF2-40B4-BE49-F238E27FC236}">
                <a16:creationId xmlns:a16="http://schemas.microsoft.com/office/drawing/2014/main" id="{DA9C1629-46E0-4DCE-9D4E-D2F17016A5BD}"/>
              </a:ext>
            </a:extLst>
          </p:cNvPr>
          <p:cNvSpPr/>
          <p:nvPr/>
        </p:nvSpPr>
        <p:spPr bwMode="auto">
          <a:xfrm>
            <a:off x="5785432" y="1270045"/>
            <a:ext cx="4935698" cy="1171151"/>
          </a:xfrm>
          <a:prstGeom prst="rect">
            <a:avLst/>
          </a:prstGeom>
          <a:solidFill>
            <a:srgbClr val="00B05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6" name="Rechthoek 15">
            <a:extLst>
              <a:ext uri="{FF2B5EF4-FFF2-40B4-BE49-F238E27FC236}">
                <a16:creationId xmlns:a16="http://schemas.microsoft.com/office/drawing/2014/main" id="{96CAD7D4-CFA1-405E-909C-5EE41C67F467}"/>
              </a:ext>
            </a:extLst>
          </p:cNvPr>
          <p:cNvSpPr/>
          <p:nvPr/>
        </p:nvSpPr>
        <p:spPr bwMode="auto">
          <a:xfrm>
            <a:off x="1192632" y="3613339"/>
            <a:ext cx="1340843" cy="323893"/>
          </a:xfrm>
          <a:prstGeom prst="rect">
            <a:avLst/>
          </a:prstGeom>
          <a:solidFill>
            <a:srgbClr val="00B0F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7" name="Rechthoek 16">
            <a:extLst>
              <a:ext uri="{FF2B5EF4-FFF2-40B4-BE49-F238E27FC236}">
                <a16:creationId xmlns:a16="http://schemas.microsoft.com/office/drawing/2014/main" id="{B65E93F6-096A-4ADC-A68A-D37568BE17A5}"/>
              </a:ext>
            </a:extLst>
          </p:cNvPr>
          <p:cNvSpPr/>
          <p:nvPr/>
        </p:nvSpPr>
        <p:spPr bwMode="auto">
          <a:xfrm>
            <a:off x="5785432" y="5523429"/>
            <a:ext cx="5917210" cy="872609"/>
          </a:xfrm>
          <a:prstGeom prst="rect">
            <a:avLst/>
          </a:prstGeom>
          <a:solidFill>
            <a:srgbClr val="00B0F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8" name="Rechthoek 17">
            <a:extLst>
              <a:ext uri="{FF2B5EF4-FFF2-40B4-BE49-F238E27FC236}">
                <a16:creationId xmlns:a16="http://schemas.microsoft.com/office/drawing/2014/main" id="{1368F2D0-20BB-45CE-9B96-C513C4036A88}"/>
              </a:ext>
            </a:extLst>
          </p:cNvPr>
          <p:cNvSpPr/>
          <p:nvPr/>
        </p:nvSpPr>
        <p:spPr bwMode="auto">
          <a:xfrm>
            <a:off x="1192632" y="4207799"/>
            <a:ext cx="1340843" cy="323893"/>
          </a:xfrm>
          <a:prstGeom prst="rect">
            <a:avLst/>
          </a:prstGeom>
          <a:solidFill>
            <a:srgbClr val="C0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19" name="Rechthoek 18">
            <a:extLst>
              <a:ext uri="{FF2B5EF4-FFF2-40B4-BE49-F238E27FC236}">
                <a16:creationId xmlns:a16="http://schemas.microsoft.com/office/drawing/2014/main" id="{70B6A0EF-06B9-4CBE-8AA3-8FEA71FC1C15}"/>
              </a:ext>
            </a:extLst>
          </p:cNvPr>
          <p:cNvSpPr/>
          <p:nvPr/>
        </p:nvSpPr>
        <p:spPr bwMode="auto">
          <a:xfrm>
            <a:off x="5785432" y="3084616"/>
            <a:ext cx="4306524" cy="1017165"/>
          </a:xfrm>
          <a:prstGeom prst="rect">
            <a:avLst/>
          </a:prstGeom>
          <a:solidFill>
            <a:srgbClr val="C0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20" name="Rechthoek 19">
            <a:extLst>
              <a:ext uri="{FF2B5EF4-FFF2-40B4-BE49-F238E27FC236}">
                <a16:creationId xmlns:a16="http://schemas.microsoft.com/office/drawing/2014/main" id="{D81DEA4B-F646-47D4-BC4C-EBB8AF7FB8F9}"/>
              </a:ext>
            </a:extLst>
          </p:cNvPr>
          <p:cNvSpPr/>
          <p:nvPr/>
        </p:nvSpPr>
        <p:spPr bwMode="auto">
          <a:xfrm>
            <a:off x="5785432" y="4500286"/>
            <a:ext cx="4186106" cy="1017165"/>
          </a:xfrm>
          <a:prstGeom prst="rect">
            <a:avLst/>
          </a:prstGeom>
          <a:solidFill>
            <a:srgbClr val="C0000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21" name="Rechthoek 20">
            <a:extLst>
              <a:ext uri="{FF2B5EF4-FFF2-40B4-BE49-F238E27FC236}">
                <a16:creationId xmlns:a16="http://schemas.microsoft.com/office/drawing/2014/main" id="{F136E5D3-FBAA-4FC6-A4D2-C211ADAE6F94}"/>
              </a:ext>
            </a:extLst>
          </p:cNvPr>
          <p:cNvSpPr/>
          <p:nvPr/>
        </p:nvSpPr>
        <p:spPr bwMode="auto">
          <a:xfrm>
            <a:off x="2257335" y="5529262"/>
            <a:ext cx="1340843" cy="323893"/>
          </a:xfrm>
          <a:prstGeom prst="rect">
            <a:avLst/>
          </a:prstGeom>
          <a:solidFill>
            <a:srgbClr val="7030A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22" name="Rechthoek 21">
            <a:extLst>
              <a:ext uri="{FF2B5EF4-FFF2-40B4-BE49-F238E27FC236}">
                <a16:creationId xmlns:a16="http://schemas.microsoft.com/office/drawing/2014/main" id="{1A1568C3-1327-4E12-9221-6D81779CA8E0}"/>
              </a:ext>
            </a:extLst>
          </p:cNvPr>
          <p:cNvSpPr/>
          <p:nvPr/>
        </p:nvSpPr>
        <p:spPr bwMode="auto">
          <a:xfrm>
            <a:off x="5785432" y="2778106"/>
            <a:ext cx="2335112" cy="323893"/>
          </a:xfrm>
          <a:prstGeom prst="rect">
            <a:avLst/>
          </a:prstGeom>
          <a:solidFill>
            <a:srgbClr val="7030A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
        <p:nvSpPr>
          <p:cNvPr id="23" name="Rechthoek 22">
            <a:extLst>
              <a:ext uri="{FF2B5EF4-FFF2-40B4-BE49-F238E27FC236}">
                <a16:creationId xmlns:a16="http://schemas.microsoft.com/office/drawing/2014/main" id="{CB536A28-437F-4834-B4AE-D6EDAC1C2396}"/>
              </a:ext>
            </a:extLst>
          </p:cNvPr>
          <p:cNvSpPr/>
          <p:nvPr/>
        </p:nvSpPr>
        <p:spPr bwMode="auto">
          <a:xfrm>
            <a:off x="5785433" y="4107759"/>
            <a:ext cx="2402746" cy="323893"/>
          </a:xfrm>
          <a:prstGeom prst="rect">
            <a:avLst/>
          </a:prstGeom>
          <a:solidFill>
            <a:srgbClr val="7030A0">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B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5651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5B88B7-AA43-4B89-A0E5-27763F82E322}"/>
              </a:ext>
            </a:extLst>
          </p:cNvPr>
          <p:cNvSpPr>
            <a:spLocks noGrp="1"/>
          </p:cNvSpPr>
          <p:nvPr>
            <p:ph type="title"/>
          </p:nvPr>
        </p:nvSpPr>
        <p:spPr/>
        <p:txBody>
          <a:bodyPr/>
          <a:lstStyle/>
          <a:p>
            <a:r>
              <a:rPr lang="nl-BE" dirty="0"/>
              <a:t>Klassen bestaan uit</a:t>
            </a:r>
          </a:p>
        </p:txBody>
      </p:sp>
      <p:sp>
        <p:nvSpPr>
          <p:cNvPr id="3" name="Tijdelijke aanduiding voor inhoud 2">
            <a:extLst>
              <a:ext uri="{FF2B5EF4-FFF2-40B4-BE49-F238E27FC236}">
                <a16:creationId xmlns:a16="http://schemas.microsoft.com/office/drawing/2014/main" id="{9CC04983-D349-42B1-84B4-60B9A1FACA94}"/>
              </a:ext>
            </a:extLst>
          </p:cNvPr>
          <p:cNvSpPr>
            <a:spLocks noGrp="1"/>
          </p:cNvSpPr>
          <p:nvPr>
            <p:ph idx="1"/>
          </p:nvPr>
        </p:nvSpPr>
        <p:spPr>
          <a:xfrm>
            <a:off x="963085" y="1328738"/>
            <a:ext cx="3650860" cy="4902200"/>
          </a:xfrm>
        </p:spPr>
        <p:txBody>
          <a:bodyPr/>
          <a:lstStyle/>
          <a:p>
            <a:r>
              <a:rPr lang="nl-BE" b="1" dirty="0"/>
              <a:t>Access </a:t>
            </a:r>
            <a:r>
              <a:rPr lang="nl-BE" b="1" dirty="0" err="1"/>
              <a:t>modifiers</a:t>
            </a:r>
            <a:r>
              <a:rPr lang="nl-BE" dirty="0"/>
              <a:t>: wat mag de buitenwereld zien (public </a:t>
            </a:r>
            <a:r>
              <a:rPr lang="nl-BE" dirty="0" err="1"/>
              <a:t>vs</a:t>
            </a:r>
            <a:r>
              <a:rPr lang="nl-BE" dirty="0"/>
              <a:t> private)</a:t>
            </a:r>
          </a:p>
          <a:p>
            <a:r>
              <a:rPr lang="nl-BE" b="1" dirty="0" err="1"/>
              <a:t>Constructors</a:t>
            </a:r>
            <a:r>
              <a:rPr lang="nl-BE" dirty="0"/>
              <a:t>: wat moet object hebben wanneer het aangemaakt wordt (zie verder)</a:t>
            </a:r>
          </a:p>
          <a:p>
            <a:r>
              <a:rPr lang="nl-BE" b="1" dirty="0"/>
              <a:t>Methoden</a:t>
            </a:r>
            <a:r>
              <a:rPr lang="nl-BE" dirty="0"/>
              <a:t>: gedrag van object bepalen</a:t>
            </a:r>
          </a:p>
          <a:p>
            <a:r>
              <a:rPr lang="nl-BE" b="1" dirty="0" err="1"/>
              <a:t>Properties</a:t>
            </a:r>
            <a:r>
              <a:rPr lang="nl-BE" dirty="0"/>
              <a:t>: op een veilige manier de interne staat van object aanpassen en uitlezen (zie verder)</a:t>
            </a:r>
          </a:p>
          <a:p>
            <a:r>
              <a:rPr lang="nl-BE" dirty="0"/>
              <a:t>(private) </a:t>
            </a:r>
            <a:r>
              <a:rPr lang="nl-BE" b="1" dirty="0"/>
              <a:t>data fields</a:t>
            </a:r>
            <a:r>
              <a:rPr lang="nl-BE" dirty="0"/>
              <a:t>: interne variabelen</a:t>
            </a:r>
          </a:p>
          <a:p>
            <a:endParaRPr lang="nl-BE" dirty="0"/>
          </a:p>
          <a:p>
            <a:endParaRPr lang="nl-BE" dirty="0"/>
          </a:p>
          <a:p>
            <a:endParaRPr lang="nl-BE" dirty="0"/>
          </a:p>
          <a:p>
            <a:endParaRPr lang="nl-BE" dirty="0"/>
          </a:p>
          <a:p>
            <a:endParaRPr lang="nl-BE" dirty="0"/>
          </a:p>
        </p:txBody>
      </p:sp>
      <p:sp>
        <p:nvSpPr>
          <p:cNvPr id="4" name="Tijdelijke aanduiding voor dianummer 3">
            <a:extLst>
              <a:ext uri="{FF2B5EF4-FFF2-40B4-BE49-F238E27FC236}">
                <a16:creationId xmlns:a16="http://schemas.microsoft.com/office/drawing/2014/main" id="{C783BDCA-3EA1-403A-A400-FBABBE56D8DF}"/>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44</a:t>
            </a:fld>
            <a:endParaRPr lang="nl-NL" dirty="0"/>
          </a:p>
        </p:txBody>
      </p:sp>
      <p:sp>
        <p:nvSpPr>
          <p:cNvPr id="6" name="Rechthoek 5">
            <a:extLst>
              <a:ext uri="{FF2B5EF4-FFF2-40B4-BE49-F238E27FC236}">
                <a16:creationId xmlns:a16="http://schemas.microsoft.com/office/drawing/2014/main" id="{306762B2-AD27-44D6-AE9C-40F481BB4EDC}"/>
              </a:ext>
            </a:extLst>
          </p:cNvPr>
          <p:cNvSpPr/>
          <p:nvPr/>
        </p:nvSpPr>
        <p:spPr>
          <a:xfrm>
            <a:off x="5499507" y="1041023"/>
            <a:ext cx="6580639" cy="5816977"/>
          </a:xfrm>
          <a:prstGeom prst="rect">
            <a:avLst/>
          </a:prstGeom>
        </p:spPr>
        <p:txBody>
          <a:bodyPr wrap="square">
            <a:spAutoFit/>
          </a:bodyPr>
          <a:lstStyle/>
          <a:p>
            <a:r>
              <a:rPr lang="nl-BE" sz="1200" dirty="0">
                <a:latin typeface="Courier New" panose="02070309020205020404" pitchFamily="49" charset="0"/>
                <a:cs typeface="Courier New" panose="02070309020205020404" pitchFamily="49" charset="0"/>
              </a:rPr>
              <a:t>class Rechthoek</a:t>
            </a:r>
          </a:p>
          <a:p>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public Rechthoek(int beginlengte, int beginbreedte)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lengte= beginlengte;</a:t>
            </a:r>
          </a:p>
          <a:p>
            <a:r>
              <a:rPr lang="nl-BE" sz="1200" dirty="0">
                <a:latin typeface="Courier New" panose="02070309020205020404" pitchFamily="49" charset="0"/>
                <a:cs typeface="Courier New" panose="02070309020205020404" pitchFamily="49" charset="0"/>
              </a:rPr>
              <a:t>       breedte= beginbreedte</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private int lengte = 1;</a:t>
            </a:r>
          </a:p>
          <a:p>
            <a:r>
              <a:rPr lang="nl-BE" sz="1200" dirty="0">
                <a:latin typeface="Courier New" panose="02070309020205020404" pitchFamily="49" charset="0"/>
                <a:cs typeface="Courier New" panose="02070309020205020404" pitchFamily="49" charset="0"/>
              </a:rPr>
              <a:t>    public int Lengte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lengte;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lengte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private int breedte = 1;</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int Breedte</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get { return  breedte; }</a:t>
            </a:r>
          </a:p>
          <a:p>
            <a:r>
              <a:rPr lang="nl-BE" sz="1200" dirty="0">
                <a:latin typeface="Courier New" panose="02070309020205020404" pitchFamily="49" charset="0"/>
                <a:cs typeface="Courier New" panose="02070309020205020404" pitchFamily="49" charset="0"/>
              </a:rPr>
              <a:t>        set { </a:t>
            </a:r>
            <a:r>
              <a:rPr lang="nl-BE" sz="1200" dirty="0" err="1">
                <a:latin typeface="Courier New" panose="02070309020205020404" pitchFamily="49" charset="0"/>
                <a:cs typeface="Courier New" panose="02070309020205020404" pitchFamily="49" charset="0"/>
              </a:rPr>
              <a:t>if</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&gt;= 1) breedte = </a:t>
            </a:r>
            <a:r>
              <a:rPr lang="nl-BE" sz="1200" dirty="0" err="1">
                <a:latin typeface="Courier New" panose="02070309020205020404" pitchFamily="49" charset="0"/>
                <a:cs typeface="Courier New" panose="02070309020205020404" pitchFamily="49" charset="0"/>
              </a:rPr>
              <a:t>value</a:t>
            </a:r>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p>
          <a:p>
            <a:endParaRPr lang="nl-BE" sz="1200" dirty="0">
              <a:latin typeface="Courier New" panose="02070309020205020404" pitchFamily="49" charset="0"/>
              <a:cs typeface="Courier New" panose="02070309020205020404" pitchFamily="49" charset="0"/>
            </a:endParaRPr>
          </a:p>
          <a:p>
            <a:r>
              <a:rPr lang="nl-BE" sz="1200" dirty="0">
                <a:latin typeface="Courier New" panose="02070309020205020404" pitchFamily="49" charset="0"/>
                <a:cs typeface="Courier New" panose="02070309020205020404" pitchFamily="49" charset="0"/>
              </a:rPr>
              <a:t>    public </a:t>
            </a:r>
            <a:r>
              <a:rPr lang="nl-BE" sz="1200" dirty="0" err="1">
                <a:latin typeface="Courier New" panose="02070309020205020404" pitchFamily="49" charset="0"/>
                <a:cs typeface="Courier New" panose="02070309020205020404" pitchFamily="49" charset="0"/>
              </a:rPr>
              <a:t>void</a:t>
            </a:r>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ToonOppervlakte</a:t>
            </a:r>
            <a:r>
              <a:rPr lang="nl-BE" sz="1200" dirty="0">
                <a:latin typeface="Courier New" panose="02070309020205020404" pitchFamily="49" charset="0"/>
                <a:cs typeface="Courier New" panose="02070309020205020404" pitchFamily="49" charset="0"/>
              </a:rPr>
              <a:t>()</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        </a:t>
            </a:r>
            <a:r>
              <a:rPr lang="nl-BE" sz="1200" dirty="0" err="1">
                <a:latin typeface="Courier New" panose="02070309020205020404" pitchFamily="49" charset="0"/>
                <a:cs typeface="Courier New" panose="02070309020205020404" pitchFamily="49" charset="0"/>
              </a:rPr>
              <a:t>Console.WriteLine</a:t>
            </a:r>
            <a:r>
              <a:rPr lang="nl-BE" sz="1200" dirty="0">
                <a:latin typeface="Courier New" panose="02070309020205020404" pitchFamily="49" charset="0"/>
                <a:cs typeface="Courier New" panose="02070309020205020404" pitchFamily="49" charset="0"/>
              </a:rPr>
              <a:t>($"Oppervlakte is= {Lengte*Breedte}"  );</a:t>
            </a:r>
          </a:p>
          <a:p>
            <a:r>
              <a:rPr lang="nl-BE" sz="1200" dirty="0">
                <a:latin typeface="Courier New" panose="02070309020205020404" pitchFamily="49" charset="0"/>
                <a:cs typeface="Courier New" panose="02070309020205020404" pitchFamily="49" charset="0"/>
              </a:rPr>
              <a:t>    }</a:t>
            </a:r>
          </a:p>
          <a:p>
            <a:r>
              <a:rPr lang="nl-BE"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32086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el 1"/>
          <p:cNvSpPr>
            <a:spLocks noGrp="1"/>
          </p:cNvSpPr>
          <p:nvPr>
            <p:ph type="title"/>
          </p:nvPr>
        </p:nvSpPr>
        <p:spPr/>
        <p:txBody>
          <a:bodyPr/>
          <a:lstStyle/>
          <a:p>
            <a:r>
              <a:rPr lang="en-IE"/>
              <a:t>OOP: Basisgedachte</a:t>
            </a:r>
          </a:p>
        </p:txBody>
      </p:sp>
      <p:sp>
        <p:nvSpPr>
          <p:cNvPr id="54275" name="Tijdelijke aanduiding voor inhoud 2"/>
          <p:cNvSpPr>
            <a:spLocks noGrp="1"/>
          </p:cNvSpPr>
          <p:nvPr>
            <p:ph idx="1"/>
          </p:nvPr>
        </p:nvSpPr>
        <p:spPr/>
        <p:txBody>
          <a:bodyPr/>
          <a:lstStyle/>
          <a:p>
            <a:endParaRPr lang="en-IE" dirty="0"/>
          </a:p>
          <a:p>
            <a:endParaRPr lang="en-IE" dirty="0"/>
          </a:p>
          <a:p>
            <a:endParaRPr lang="en-IE" dirty="0"/>
          </a:p>
          <a:p>
            <a:r>
              <a:rPr lang="en-IE" dirty="0" err="1"/>
              <a:t>Oorsprong</a:t>
            </a:r>
            <a:r>
              <a:rPr lang="en-IE" dirty="0"/>
              <a:t> van OOP:</a:t>
            </a:r>
          </a:p>
          <a:p>
            <a:endParaRPr lang="en-IE" dirty="0"/>
          </a:p>
          <a:p>
            <a:pPr marL="819150" lvl="1" indent="-342900">
              <a:buFont typeface="Arial" charset="0"/>
              <a:buAutoNum type="arabicPeriod"/>
            </a:pPr>
            <a:r>
              <a:rPr lang="en-IE" dirty="0" err="1"/>
              <a:t>Ontwerpen</a:t>
            </a:r>
            <a:r>
              <a:rPr lang="en-IE" dirty="0"/>
              <a:t> van software </a:t>
            </a:r>
            <a:r>
              <a:rPr lang="en-IE" dirty="0" err="1"/>
              <a:t>gebeurt</a:t>
            </a:r>
            <a:r>
              <a:rPr lang="en-IE" dirty="0"/>
              <a:t> </a:t>
            </a:r>
            <a:r>
              <a:rPr lang="en-IE" dirty="0" err="1"/>
              <a:t>nog</a:t>
            </a:r>
            <a:r>
              <a:rPr lang="en-IE" dirty="0"/>
              <a:t> steeds door </a:t>
            </a:r>
            <a:r>
              <a:rPr lang="en-IE" dirty="0" err="1"/>
              <a:t>mensen</a:t>
            </a:r>
            <a:endParaRPr lang="en-IE" dirty="0"/>
          </a:p>
          <a:p>
            <a:pPr marL="819150" lvl="1" indent="-342900">
              <a:buFont typeface="Arial" charset="0"/>
              <a:buAutoNum type="arabicPeriod"/>
            </a:pPr>
            <a:r>
              <a:rPr lang="en-IE" dirty="0" err="1"/>
              <a:t>Deze</a:t>
            </a:r>
            <a:r>
              <a:rPr lang="en-IE" dirty="0"/>
              <a:t> </a:t>
            </a:r>
            <a:r>
              <a:rPr lang="en-IE" dirty="0" err="1"/>
              <a:t>mensen</a:t>
            </a:r>
            <a:r>
              <a:rPr lang="en-IE" dirty="0"/>
              <a:t> </a:t>
            </a:r>
            <a:r>
              <a:rPr lang="en-IE" dirty="0" err="1"/>
              <a:t>proberen</a:t>
            </a:r>
            <a:r>
              <a:rPr lang="en-IE" dirty="0"/>
              <a:t> </a:t>
            </a:r>
            <a:r>
              <a:rPr lang="en-IE" dirty="0" err="1"/>
              <a:t>een</a:t>
            </a:r>
            <a:r>
              <a:rPr lang="en-IE" dirty="0"/>
              <a:t> </a:t>
            </a:r>
            <a:r>
              <a:rPr lang="en-IE" dirty="0" err="1"/>
              <a:t>stukje</a:t>
            </a:r>
            <a:r>
              <a:rPr lang="en-IE" dirty="0"/>
              <a:t> van de </a:t>
            </a:r>
            <a:r>
              <a:rPr lang="en-IE" dirty="0" err="1"/>
              <a:t>realiteit</a:t>
            </a:r>
            <a:r>
              <a:rPr lang="en-IE" dirty="0"/>
              <a:t> </a:t>
            </a:r>
            <a:r>
              <a:rPr lang="en-IE" dirty="0" err="1"/>
              <a:t>te</a:t>
            </a:r>
            <a:r>
              <a:rPr lang="en-IE" dirty="0"/>
              <a:t> </a:t>
            </a:r>
            <a:r>
              <a:rPr lang="en-IE" dirty="0" err="1"/>
              <a:t>modelleren</a:t>
            </a:r>
            <a:r>
              <a:rPr lang="en-IE" dirty="0"/>
              <a:t>, </a:t>
            </a:r>
            <a:r>
              <a:rPr lang="en-IE" dirty="0" err="1"/>
              <a:t>zodannig</a:t>
            </a:r>
            <a:r>
              <a:rPr lang="en-IE" dirty="0"/>
              <a:t> </a:t>
            </a:r>
            <a:r>
              <a:rPr lang="en-IE" dirty="0" err="1"/>
              <a:t>dat</a:t>
            </a:r>
            <a:r>
              <a:rPr lang="en-IE" dirty="0"/>
              <a:t> het model in de </a:t>
            </a:r>
            <a:r>
              <a:rPr lang="en-IE" dirty="0" err="1"/>
              <a:t>vorm</a:t>
            </a:r>
            <a:r>
              <a:rPr lang="en-IE" dirty="0"/>
              <a:t> van </a:t>
            </a:r>
            <a:r>
              <a:rPr lang="en-IE" dirty="0" err="1"/>
              <a:t>een</a:t>
            </a:r>
            <a:r>
              <a:rPr lang="en-IE" dirty="0"/>
              <a:t> </a:t>
            </a:r>
            <a:r>
              <a:rPr lang="en-IE" dirty="0" err="1"/>
              <a:t>werkend</a:t>
            </a:r>
            <a:r>
              <a:rPr lang="en-IE" dirty="0"/>
              <a:t> </a:t>
            </a:r>
            <a:r>
              <a:rPr lang="en-IE" dirty="0" err="1"/>
              <a:t>programma</a:t>
            </a:r>
            <a:r>
              <a:rPr lang="en-IE" dirty="0"/>
              <a:t> </a:t>
            </a:r>
            <a:r>
              <a:rPr lang="en-IE" dirty="0" err="1"/>
              <a:t>kan</a:t>
            </a:r>
            <a:r>
              <a:rPr lang="en-IE" dirty="0"/>
              <a:t> </a:t>
            </a:r>
            <a:r>
              <a:rPr lang="en-IE" dirty="0" err="1"/>
              <a:t>worden</a:t>
            </a:r>
            <a:r>
              <a:rPr lang="en-IE" dirty="0"/>
              <a:t> </a:t>
            </a:r>
            <a:r>
              <a:rPr lang="en-IE" dirty="0" err="1"/>
              <a:t>gegoten</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384175" indent="-342900">
              <a:buFont typeface="Times" charset="0"/>
              <a:buChar char="•"/>
              <a:defRPr/>
            </a:pPr>
            <a:r>
              <a:rPr lang="en-IE" dirty="0" err="1"/>
              <a:t>Kracht</a:t>
            </a:r>
            <a:r>
              <a:rPr lang="en-IE" dirty="0"/>
              <a:t> van OOP:</a:t>
            </a:r>
          </a:p>
          <a:p>
            <a:pPr marL="820737" lvl="1" indent="-342900">
              <a:buFont typeface="Times" charset="0"/>
              <a:buChar char="•"/>
              <a:defRPr/>
            </a:pPr>
            <a:r>
              <a:rPr lang="en-IE" dirty="0" err="1"/>
              <a:t>Laat</a:t>
            </a:r>
            <a:r>
              <a:rPr lang="en-IE" dirty="0"/>
              <a:t> </a:t>
            </a:r>
            <a:r>
              <a:rPr lang="en-IE" dirty="0" err="1"/>
              <a:t>je</a:t>
            </a:r>
            <a:r>
              <a:rPr lang="en-IE" dirty="0"/>
              <a:t> toe de </a:t>
            </a:r>
            <a:r>
              <a:rPr lang="en-IE" dirty="0" err="1"/>
              <a:t>werkelijkheid</a:t>
            </a:r>
            <a:r>
              <a:rPr lang="en-IE" dirty="0"/>
              <a:t> zo </a:t>
            </a:r>
            <a:r>
              <a:rPr lang="en-IE" dirty="0" err="1"/>
              <a:t>rechtstreeks</a:t>
            </a:r>
            <a:r>
              <a:rPr lang="en-IE" dirty="0"/>
              <a:t> </a:t>
            </a:r>
            <a:r>
              <a:rPr lang="en-IE" dirty="0" err="1"/>
              <a:t>mogelijk</a:t>
            </a:r>
            <a:r>
              <a:rPr lang="en-IE" dirty="0"/>
              <a:t> </a:t>
            </a:r>
            <a:r>
              <a:rPr lang="en-IE" dirty="0" err="1"/>
              <a:t>te</a:t>
            </a:r>
            <a:r>
              <a:rPr lang="en-IE" dirty="0"/>
              <a:t> </a:t>
            </a:r>
            <a:r>
              <a:rPr lang="en-IE" dirty="0" err="1"/>
              <a:t>vertalen</a:t>
            </a:r>
            <a:r>
              <a:rPr lang="en-IE" dirty="0"/>
              <a:t> </a:t>
            </a:r>
            <a:r>
              <a:rPr lang="en-IE" dirty="0" err="1"/>
              <a:t>naar</a:t>
            </a:r>
            <a:r>
              <a:rPr lang="en-IE" dirty="0"/>
              <a:t> </a:t>
            </a:r>
            <a:r>
              <a:rPr lang="en-IE" dirty="0" err="1"/>
              <a:t>een</a:t>
            </a:r>
            <a:r>
              <a:rPr lang="en-IE" dirty="0"/>
              <a:t> </a:t>
            </a:r>
            <a:r>
              <a:rPr lang="en-IE" dirty="0" err="1"/>
              <a:t>softwareontwerp</a:t>
            </a:r>
            <a:r>
              <a:rPr lang="en-IE" dirty="0"/>
              <a:t>.</a:t>
            </a:r>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a:p>
            <a:pPr marL="819150" lvl="1" indent="-342900">
              <a:buFont typeface="Arial" charset="0"/>
              <a:buAutoNum type="arabicPeriod"/>
            </a:pP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2A2E256C-36AD-428C-B4E2-C06E030847DB}"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4220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r>
              <a:rPr kumimoji="0" lang="nl-NL" sz="1100" b="0" i="0" u="none" strike="noStrike" kern="1200" cap="none" spc="0" normalizeH="0" baseline="0" noProof="0" dirty="0" err="1">
                <a:ln>
                  <a:noFill/>
                </a:ln>
                <a:solidFill>
                  <a:prstClr val="black"/>
                </a:solidFill>
                <a:effectLst/>
                <a:uLnTx/>
                <a:uFillTx/>
                <a:latin typeface="Arial" charset="0"/>
                <a:ea typeface="+mn-ea"/>
                <a:cs typeface="+mn-cs"/>
              </a:rPr>
              <a:t>ap</a:t>
            </a: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8A00CA90-1673-4C5D-B289-DA0BFE9501D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91" y="-682159"/>
            <a:ext cx="12568291" cy="8951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kstvak 4"/>
          <p:cNvSpPr txBox="1"/>
          <p:nvPr/>
        </p:nvSpPr>
        <p:spPr>
          <a:xfrm>
            <a:off x="1909012" y="192506"/>
            <a:ext cx="820553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nl-BE" sz="2400" b="0" i="0" u="none" strike="noStrike" kern="1200" cap="none" spc="0" normalizeH="0" baseline="0" noProof="0" dirty="0">
                <a:ln>
                  <a:noFill/>
                </a:ln>
                <a:solidFill>
                  <a:prstClr val="white"/>
                </a:solidFill>
                <a:effectLst/>
                <a:uLnTx/>
                <a:uFillTx/>
                <a:latin typeface="Arial" charset="0"/>
                <a:ea typeface="+mn-ea"/>
                <a:cs typeface="Arial" charset="0"/>
              </a:rPr>
              <a:t>Black-box </a:t>
            </a:r>
            <a:r>
              <a:rPr kumimoji="0" lang="nl-BE" sz="2400" b="0" i="0" u="none" strike="noStrike" kern="1200" cap="none" spc="0" normalizeH="0" baseline="0" noProof="0" dirty="0" err="1">
                <a:ln>
                  <a:noFill/>
                </a:ln>
                <a:solidFill>
                  <a:prstClr val="white"/>
                </a:solidFill>
                <a:effectLst/>
                <a:uLnTx/>
                <a:uFillTx/>
                <a:latin typeface="Arial" charset="0"/>
                <a:ea typeface="+mn-ea"/>
                <a:cs typeface="Arial" charset="0"/>
              </a:rPr>
              <a:t>principle</a:t>
            </a:r>
            <a:r>
              <a:rPr kumimoji="0" lang="nl-BE"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spTree>
    <p:extLst>
      <p:ext uri="{BB962C8B-B14F-4D97-AF65-F5344CB8AC3E}">
        <p14:creationId xmlns:p14="http://schemas.microsoft.com/office/powerpoint/2010/main" val="100647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el 1"/>
          <p:cNvSpPr>
            <a:spLocks noGrp="1"/>
          </p:cNvSpPr>
          <p:nvPr>
            <p:ph type="title"/>
          </p:nvPr>
        </p:nvSpPr>
        <p:spPr/>
        <p:txBody>
          <a:bodyPr/>
          <a:lstStyle/>
          <a:p>
            <a:r>
              <a:rPr lang="en-IE" dirty="0"/>
              <a:t>“</a:t>
            </a:r>
            <a:r>
              <a:rPr lang="en-IE" b="1" u="sng" dirty="0"/>
              <a:t>Black Box</a:t>
            </a:r>
            <a:r>
              <a:rPr lang="en-IE" dirty="0"/>
              <a:t>”-</a:t>
            </a:r>
            <a:r>
              <a:rPr lang="en-IE" dirty="0" err="1"/>
              <a:t>principe</a:t>
            </a:r>
            <a:endParaRPr lang="en-IE" dirty="0"/>
          </a:p>
        </p:txBody>
      </p:sp>
      <p:sp>
        <p:nvSpPr>
          <p:cNvPr id="56323" name="Tijdelijke aanduiding voor inhoud 2"/>
          <p:cNvSpPr>
            <a:spLocks noGrp="1"/>
          </p:cNvSpPr>
          <p:nvPr>
            <p:ph idx="1"/>
          </p:nvPr>
        </p:nvSpPr>
        <p:spPr/>
        <p:txBody>
          <a:bodyPr/>
          <a:lstStyle/>
          <a:p>
            <a:endParaRPr lang="en-IE" dirty="0"/>
          </a:p>
          <a:p>
            <a:r>
              <a:rPr lang="en-IE" dirty="0" err="1"/>
              <a:t>Voorbeeld</a:t>
            </a:r>
            <a:r>
              <a:rPr lang="en-IE" dirty="0"/>
              <a:t> van auto </a:t>
            </a:r>
            <a:r>
              <a:rPr lang="en-IE" dirty="0" err="1"/>
              <a:t>als</a:t>
            </a:r>
            <a:r>
              <a:rPr lang="en-IE" dirty="0"/>
              <a:t> </a:t>
            </a:r>
            <a:r>
              <a:rPr lang="en-IE" dirty="0" err="1"/>
              <a:t>blackbox</a:t>
            </a:r>
            <a:r>
              <a:rPr lang="en-IE" dirty="0"/>
              <a:t>:</a:t>
            </a:r>
          </a:p>
          <a:p>
            <a:pPr lvl="1"/>
            <a:r>
              <a:rPr lang="en-IE" dirty="0"/>
              <a:t>Je start auto met </a:t>
            </a:r>
            <a:r>
              <a:rPr lang="en-IE" dirty="0" err="1"/>
              <a:t>sleutel</a:t>
            </a:r>
            <a:r>
              <a:rPr lang="en-IE" dirty="0"/>
              <a:t>, je </a:t>
            </a:r>
            <a:r>
              <a:rPr lang="en-IE" dirty="0" err="1"/>
              <a:t>hebt</a:t>
            </a:r>
            <a:r>
              <a:rPr lang="en-IE" dirty="0"/>
              <a:t> </a:t>
            </a:r>
            <a:r>
              <a:rPr lang="en-IE" dirty="0" err="1"/>
              <a:t>een</a:t>
            </a:r>
            <a:r>
              <a:rPr lang="en-IE" dirty="0"/>
              <a:t> </a:t>
            </a:r>
            <a:r>
              <a:rPr lang="en-IE" dirty="0" err="1"/>
              <a:t>handvol</a:t>
            </a:r>
            <a:r>
              <a:rPr lang="en-IE" dirty="0"/>
              <a:t> </a:t>
            </a:r>
            <a:r>
              <a:rPr lang="en-IE" dirty="0" err="1"/>
              <a:t>schakelaars</a:t>
            </a:r>
            <a:r>
              <a:rPr lang="en-IE" dirty="0"/>
              <a:t> (</a:t>
            </a:r>
            <a:r>
              <a:rPr lang="en-IE" dirty="0" err="1"/>
              <a:t>pedalen</a:t>
            </a:r>
            <a:r>
              <a:rPr lang="en-IE" dirty="0"/>
              <a:t>, </a:t>
            </a:r>
            <a:r>
              <a:rPr lang="en-IE" dirty="0" err="1"/>
              <a:t>ruitenwisser</a:t>
            </a:r>
            <a:r>
              <a:rPr lang="en-IE" dirty="0"/>
              <a:t>, </a:t>
            </a:r>
            <a:r>
              <a:rPr lang="en-IE" dirty="0" err="1"/>
              <a:t>erc</a:t>
            </a:r>
            <a:r>
              <a:rPr lang="en-IE" dirty="0"/>
              <a:t>), </a:t>
            </a:r>
            <a:r>
              <a:rPr lang="en-IE" dirty="0" err="1"/>
              <a:t>etc</a:t>
            </a:r>
            <a:endParaRPr lang="en-IE" dirty="0"/>
          </a:p>
          <a:p>
            <a:pPr lvl="1"/>
            <a:r>
              <a:rPr lang="en-IE" dirty="0"/>
              <a:t>Je </a:t>
            </a:r>
            <a:r>
              <a:rPr lang="en-IE" dirty="0" err="1"/>
              <a:t>moet</a:t>
            </a:r>
            <a:r>
              <a:rPr lang="en-IE" dirty="0"/>
              <a:t> </a:t>
            </a:r>
            <a:r>
              <a:rPr lang="en-IE" dirty="0" err="1"/>
              <a:t>echter</a:t>
            </a:r>
            <a:r>
              <a:rPr lang="en-IE" dirty="0"/>
              <a:t> </a:t>
            </a:r>
            <a:r>
              <a:rPr lang="en-IE" dirty="0" err="1"/>
              <a:t>niet</a:t>
            </a:r>
            <a:r>
              <a:rPr lang="en-IE" dirty="0"/>
              <a:t> </a:t>
            </a:r>
            <a:r>
              <a:rPr lang="en-IE" dirty="0" err="1"/>
              <a:t>weten</a:t>
            </a:r>
            <a:r>
              <a:rPr lang="en-IE" dirty="0"/>
              <a:t> hoe de auto </a:t>
            </a:r>
            <a:r>
              <a:rPr lang="en-IE" dirty="0" err="1"/>
              <a:t>rijdt</a:t>
            </a:r>
            <a:r>
              <a:rPr lang="en-IE" dirty="0"/>
              <a:t>. </a:t>
            </a:r>
          </a:p>
          <a:p>
            <a:pPr lvl="1"/>
            <a:endParaRPr lang="en-IE" dirty="0"/>
          </a:p>
          <a:p>
            <a:pPr lvl="1"/>
            <a:endParaRPr lang="en-IE" dirty="0"/>
          </a:p>
          <a:p>
            <a:r>
              <a:rPr lang="en-IE" dirty="0"/>
              <a:t>OO: </a:t>
            </a:r>
            <a:r>
              <a:rPr lang="en-IE" dirty="0" err="1"/>
              <a:t>als</a:t>
            </a:r>
            <a:r>
              <a:rPr lang="en-IE" dirty="0"/>
              <a:t> </a:t>
            </a:r>
            <a:r>
              <a:rPr lang="en-IE" dirty="0" err="1"/>
              <a:t>programmeer</a:t>
            </a:r>
            <a:r>
              <a:rPr lang="en-IE" dirty="0"/>
              <a:t> </a:t>
            </a:r>
            <a:r>
              <a:rPr lang="en-IE" dirty="0" err="1"/>
              <a:t>probeer</a:t>
            </a:r>
            <a:r>
              <a:rPr lang="en-IE" dirty="0"/>
              <a:t> je </a:t>
            </a:r>
            <a:r>
              <a:rPr lang="en-IE" dirty="0" err="1"/>
              <a:t>zoveel</a:t>
            </a:r>
            <a:r>
              <a:rPr lang="en-IE" dirty="0"/>
              <a:t> </a:t>
            </a:r>
            <a:r>
              <a:rPr lang="en-IE" dirty="0" err="1"/>
              <a:t>mogelijk</a:t>
            </a:r>
            <a:r>
              <a:rPr lang="en-IE" dirty="0"/>
              <a:t> </a:t>
            </a:r>
            <a:r>
              <a:rPr lang="en-IE" dirty="0" err="1"/>
              <a:t>zaken</a:t>
            </a:r>
            <a:r>
              <a:rPr lang="en-IE" dirty="0"/>
              <a:t> </a:t>
            </a:r>
            <a:r>
              <a:rPr lang="en-IE" dirty="0" err="1"/>
              <a:t>af</a:t>
            </a:r>
            <a:r>
              <a:rPr lang="en-IE" dirty="0"/>
              <a:t> </a:t>
            </a:r>
            <a:r>
              <a:rPr lang="en-IE" dirty="0" err="1"/>
              <a:t>te</a:t>
            </a:r>
            <a:r>
              <a:rPr lang="en-IE" dirty="0"/>
              <a:t> </a:t>
            </a:r>
            <a:r>
              <a:rPr lang="en-IE" dirty="0" err="1"/>
              <a:t>schermen</a:t>
            </a:r>
            <a:r>
              <a:rPr lang="en-IE" dirty="0"/>
              <a:t> (</a:t>
            </a:r>
            <a:r>
              <a:rPr lang="en-IE" b="1" dirty="0" err="1"/>
              <a:t>encapsulatie</a:t>
            </a:r>
            <a:r>
              <a:rPr lang="en-IE" dirty="0"/>
              <a:t>) van de rest.</a:t>
            </a:r>
          </a:p>
          <a:p>
            <a:pPr lvl="1"/>
            <a:r>
              <a:rPr lang="en-IE" dirty="0" err="1"/>
              <a:t>Vervolgens</a:t>
            </a:r>
            <a:r>
              <a:rPr lang="en-IE" dirty="0"/>
              <a:t> </a:t>
            </a:r>
            <a:r>
              <a:rPr lang="en-IE" dirty="0" err="1"/>
              <a:t>biedt</a:t>
            </a:r>
            <a:r>
              <a:rPr lang="en-IE" dirty="0"/>
              <a:t> je </a:t>
            </a:r>
            <a:r>
              <a:rPr lang="en-IE" dirty="0" err="1"/>
              <a:t>naar</a:t>
            </a:r>
            <a:r>
              <a:rPr lang="en-IE" dirty="0"/>
              <a:t> de </a:t>
            </a:r>
            <a:r>
              <a:rPr lang="en-IE" dirty="0" err="1"/>
              <a:t>buitendwereld</a:t>
            </a:r>
            <a:r>
              <a:rPr lang="en-IE" dirty="0"/>
              <a:t> </a:t>
            </a:r>
            <a:r>
              <a:rPr lang="en-IE" dirty="0" err="1"/>
              <a:t>een</a:t>
            </a:r>
            <a:r>
              <a:rPr lang="en-IE" dirty="0"/>
              <a:t> </a:t>
            </a:r>
            <a:r>
              <a:rPr lang="en-IE" dirty="0" err="1"/>
              <a:t>aantal</a:t>
            </a:r>
            <a:r>
              <a:rPr lang="en-IE" dirty="0"/>
              <a:t> </a:t>
            </a:r>
            <a:r>
              <a:rPr lang="en-IE" dirty="0" err="1"/>
              <a:t>zaken</a:t>
            </a:r>
            <a:r>
              <a:rPr lang="en-IE" dirty="0"/>
              <a:t> </a:t>
            </a:r>
            <a:r>
              <a:rPr lang="en-IE" dirty="0" err="1"/>
              <a:t>aan</a:t>
            </a:r>
            <a:endParaRPr lang="en-IE" dirty="0"/>
          </a:p>
          <a:p>
            <a:pPr lvl="2"/>
            <a:r>
              <a:rPr lang="en-IE" dirty="0" err="1"/>
              <a:t>Buitenwereld</a:t>
            </a:r>
            <a:r>
              <a:rPr lang="en-IE" dirty="0"/>
              <a:t> in </a:t>
            </a:r>
            <a:r>
              <a:rPr lang="en-IE" dirty="0" err="1"/>
              <a:t>dit</a:t>
            </a:r>
            <a:r>
              <a:rPr lang="en-IE" dirty="0"/>
              <a:t> </a:t>
            </a:r>
            <a:r>
              <a:rPr lang="en-IE" dirty="0" err="1"/>
              <a:t>geval</a:t>
            </a:r>
            <a:r>
              <a:rPr lang="en-IE" dirty="0"/>
              <a:t> </a:t>
            </a:r>
            <a:r>
              <a:rPr lang="en-IE" dirty="0" err="1"/>
              <a:t>zullen</a:t>
            </a:r>
            <a:r>
              <a:rPr lang="en-IE" dirty="0"/>
              <a:t> </a:t>
            </a:r>
            <a:r>
              <a:rPr lang="en-IE" dirty="0" err="1"/>
              <a:t>ontwikkelaars</a:t>
            </a:r>
            <a:r>
              <a:rPr lang="en-IE" dirty="0"/>
              <a:t> </a:t>
            </a:r>
            <a:r>
              <a:rPr lang="en-IE" dirty="0" err="1"/>
              <a:t>zijn</a:t>
            </a:r>
            <a:r>
              <a:rPr lang="en-IE" dirty="0"/>
              <a:t> </a:t>
            </a:r>
            <a:r>
              <a:rPr lang="en-IE" dirty="0" err="1"/>
              <a:t>zoals</a:t>
            </a:r>
            <a:r>
              <a:rPr lang="en-IE" dirty="0"/>
              <a:t> </a:t>
            </a:r>
            <a:r>
              <a:rPr lang="en-IE" dirty="0" err="1"/>
              <a:t>jijzelf</a:t>
            </a:r>
            <a:r>
              <a:rPr lang="en-IE" dirty="0"/>
              <a:t> of </a:t>
            </a:r>
            <a:r>
              <a:rPr lang="en-IE" dirty="0" err="1"/>
              <a:t>collega’s</a:t>
            </a: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7F13ABD1-EA38-4D0D-813B-35B17C3C098F}"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797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el 1"/>
          <p:cNvSpPr>
            <a:spLocks noGrp="1"/>
          </p:cNvSpPr>
          <p:nvPr>
            <p:ph type="title"/>
          </p:nvPr>
        </p:nvSpPr>
        <p:spPr/>
        <p:txBody>
          <a:bodyPr/>
          <a:lstStyle/>
          <a:p>
            <a:r>
              <a:rPr lang="en-IE"/>
              <a:t>Klassen en objecten</a:t>
            </a:r>
          </a:p>
        </p:txBody>
      </p:sp>
      <p:sp>
        <p:nvSpPr>
          <p:cNvPr id="57347" name="Tijdelijke aanduiding voor inhoud 2"/>
          <p:cNvSpPr>
            <a:spLocks noGrp="1"/>
          </p:cNvSpPr>
          <p:nvPr>
            <p:ph idx="1"/>
          </p:nvPr>
        </p:nvSpPr>
        <p:spPr/>
        <p:txBody>
          <a:bodyPr/>
          <a:lstStyle/>
          <a:p>
            <a:r>
              <a:rPr lang="en-IE" dirty="0" err="1"/>
              <a:t>Werkelijkheid</a:t>
            </a:r>
            <a:r>
              <a:rPr lang="en-IE" dirty="0"/>
              <a:t>: </a:t>
            </a:r>
            <a:r>
              <a:rPr lang="en-IE" dirty="0" err="1"/>
              <a:t>verzameling</a:t>
            </a:r>
            <a:r>
              <a:rPr lang="en-IE" dirty="0"/>
              <a:t> van </a:t>
            </a:r>
            <a:r>
              <a:rPr lang="en-IE" b="1" dirty="0" err="1"/>
              <a:t>objecten</a:t>
            </a:r>
            <a:r>
              <a:rPr lang="en-IE" b="1" dirty="0"/>
              <a:t> met </a:t>
            </a:r>
            <a:r>
              <a:rPr lang="en-IE" b="1" dirty="0" err="1"/>
              <a:t>eigenschappen</a:t>
            </a:r>
            <a:r>
              <a:rPr lang="en-IE" dirty="0"/>
              <a:t> die op </a:t>
            </a:r>
            <a:r>
              <a:rPr lang="en-IE" dirty="0" err="1"/>
              <a:t>elkaar</a:t>
            </a:r>
            <a:r>
              <a:rPr lang="en-IE" dirty="0"/>
              <a:t> </a:t>
            </a:r>
            <a:r>
              <a:rPr lang="en-IE" dirty="0" err="1"/>
              <a:t>reageren</a:t>
            </a:r>
            <a:r>
              <a:rPr lang="en-IE" dirty="0"/>
              <a:t>.</a:t>
            </a:r>
          </a:p>
          <a:p>
            <a:endParaRPr lang="en-IE" dirty="0"/>
          </a:p>
          <a:p>
            <a:r>
              <a:rPr lang="en-IE" dirty="0" err="1"/>
              <a:t>Bijvoorbeeld</a:t>
            </a:r>
            <a:r>
              <a:rPr lang="en-IE" dirty="0"/>
              <a:t>: </a:t>
            </a:r>
            <a:r>
              <a:rPr lang="en-IE" dirty="0" err="1"/>
              <a:t>kruispunt</a:t>
            </a:r>
            <a:r>
              <a:rPr lang="en-IE" dirty="0"/>
              <a:t> van 2 </a:t>
            </a:r>
            <a:r>
              <a:rPr lang="en-IE" dirty="0" err="1"/>
              <a:t>straten</a:t>
            </a:r>
            <a:r>
              <a:rPr lang="en-IE" dirty="0"/>
              <a:t> en </a:t>
            </a:r>
            <a:r>
              <a:rPr lang="en-IE" dirty="0" err="1"/>
              <a:t>enkele</a:t>
            </a:r>
            <a:r>
              <a:rPr lang="en-IE" dirty="0"/>
              <a:t> </a:t>
            </a:r>
            <a:r>
              <a:rPr lang="en-IE" dirty="0" err="1"/>
              <a:t>aanwezige</a:t>
            </a:r>
            <a:r>
              <a:rPr lang="en-IE" dirty="0"/>
              <a:t> </a:t>
            </a:r>
            <a:r>
              <a:rPr lang="en-IE" dirty="0" err="1"/>
              <a:t>voorwerpen</a:t>
            </a:r>
            <a:endParaRPr lang="en-IE" dirty="0"/>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552E13B3-D004-4B58-B386-425618C197A9}"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graphicFrame>
        <p:nvGraphicFramePr>
          <p:cNvPr id="6" name="Tabel 5"/>
          <p:cNvGraphicFramePr>
            <a:graphicFrameLocks noGrp="1"/>
          </p:cNvGraphicFramePr>
          <p:nvPr/>
        </p:nvGraphicFramePr>
        <p:xfrm>
          <a:off x="2533650" y="2941638"/>
          <a:ext cx="7803930" cy="37084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2648607">
                  <a:extLst>
                    <a:ext uri="{9D8B030D-6E8A-4147-A177-3AD203B41FA5}">
                      <a16:colId xmlns:a16="http://schemas.microsoft.com/office/drawing/2014/main" val="20001"/>
                    </a:ext>
                  </a:extLst>
                </a:gridCol>
                <a:gridCol w="3326523">
                  <a:extLst>
                    <a:ext uri="{9D8B030D-6E8A-4147-A177-3AD203B41FA5}">
                      <a16:colId xmlns:a16="http://schemas.microsoft.com/office/drawing/2014/main" val="20002"/>
                    </a:ext>
                  </a:extLst>
                </a:gridCol>
              </a:tblGrid>
              <a:tr h="370840">
                <a:tc>
                  <a:txBody>
                    <a:bodyPr/>
                    <a:lstStyle/>
                    <a:p>
                      <a:r>
                        <a:rPr lang="en-IE" dirty="0" err="1"/>
                        <a:t>Objecten</a:t>
                      </a:r>
                      <a:endParaRPr lang="en-IE" dirty="0"/>
                    </a:p>
                  </a:txBody>
                  <a:tcPr/>
                </a:tc>
                <a:tc>
                  <a:txBody>
                    <a:bodyPr/>
                    <a:lstStyle/>
                    <a:p>
                      <a:pPr algn="ctr"/>
                      <a:r>
                        <a:rPr lang="en-IE" dirty="0" err="1"/>
                        <a:t>Eigenschappen</a:t>
                      </a:r>
                      <a:endParaRPr lang="en-IE" dirty="0"/>
                    </a:p>
                  </a:txBody>
                  <a:tcPr/>
                </a:tc>
                <a:tc>
                  <a:txBody>
                    <a:bodyPr/>
                    <a:lstStyle/>
                    <a:p>
                      <a:r>
                        <a:rPr lang="en-IE" dirty="0" err="1"/>
                        <a:t>Gedrag</a:t>
                      </a:r>
                      <a:endParaRPr lang="en-IE" dirty="0"/>
                    </a:p>
                  </a:txBody>
                  <a:tcPr/>
                </a:tc>
                <a:extLst>
                  <a:ext uri="{0D108BD9-81ED-4DB2-BD59-A6C34878D82A}">
                    <a16:rowId xmlns:a16="http://schemas.microsoft.com/office/drawing/2014/main" val="10000"/>
                  </a:ext>
                </a:extLst>
              </a:tr>
              <a:tr h="370840">
                <a:tc>
                  <a:txBody>
                    <a:bodyPr/>
                    <a:lstStyle/>
                    <a:p>
                      <a:r>
                        <a:rPr lang="en-IE" dirty="0"/>
                        <a:t>Auto</a:t>
                      </a:r>
                    </a:p>
                  </a:txBody>
                  <a:tcPr/>
                </a:tc>
                <a:tc>
                  <a:txBody>
                    <a:bodyPr/>
                    <a:lstStyle/>
                    <a:p>
                      <a:r>
                        <a:rPr lang="en-IE" dirty="0" err="1"/>
                        <a:t>Groene</a:t>
                      </a:r>
                      <a:r>
                        <a:rPr lang="en-IE" dirty="0"/>
                        <a:t> Volvo</a:t>
                      </a:r>
                    </a:p>
                  </a:txBody>
                  <a:tcPr/>
                </a:tc>
                <a:tc>
                  <a:txBody>
                    <a:bodyPr/>
                    <a:lstStyle/>
                    <a:p>
                      <a:r>
                        <a:rPr lang="en-IE" dirty="0" err="1"/>
                        <a:t>Vetraagt</a:t>
                      </a:r>
                      <a:endParaRPr lang="en-IE" dirty="0"/>
                    </a:p>
                  </a:txBody>
                  <a:tcPr/>
                </a:tc>
                <a:extLst>
                  <a:ext uri="{0D108BD9-81ED-4DB2-BD59-A6C34878D82A}">
                    <a16:rowId xmlns:a16="http://schemas.microsoft.com/office/drawing/2014/main" val="10001"/>
                  </a:ext>
                </a:extLst>
              </a:tr>
              <a:tr h="370840">
                <a:tc>
                  <a:txBody>
                    <a:bodyPr/>
                    <a:lstStyle/>
                    <a:p>
                      <a:r>
                        <a:rPr lang="en-IE" dirty="0"/>
                        <a:t>Auto</a:t>
                      </a:r>
                    </a:p>
                  </a:txBody>
                  <a:tcPr/>
                </a:tc>
                <a:tc>
                  <a:txBody>
                    <a:bodyPr/>
                    <a:lstStyle/>
                    <a:p>
                      <a:r>
                        <a:rPr lang="en-IE" dirty="0" err="1"/>
                        <a:t>Blauwe</a:t>
                      </a:r>
                      <a:r>
                        <a:rPr lang="en-IE" dirty="0"/>
                        <a:t> Audi</a:t>
                      </a:r>
                    </a:p>
                  </a:txBody>
                  <a:tcPr/>
                </a:tc>
                <a:tc>
                  <a:txBody>
                    <a:bodyPr/>
                    <a:lstStyle/>
                    <a:p>
                      <a:r>
                        <a:rPr lang="en-IE" dirty="0" err="1"/>
                        <a:t>Rijdt</a:t>
                      </a:r>
                      <a:r>
                        <a:rPr lang="en-IE" dirty="0"/>
                        <a:t> </a:t>
                      </a:r>
                      <a:r>
                        <a:rPr lang="en-IE" dirty="0" err="1"/>
                        <a:t>ongeveer</a:t>
                      </a:r>
                      <a:r>
                        <a:rPr lang="en-IE" dirty="0"/>
                        <a:t> 30km/h</a:t>
                      </a:r>
                    </a:p>
                  </a:txBody>
                  <a:tcPr/>
                </a:tc>
                <a:extLst>
                  <a:ext uri="{0D108BD9-81ED-4DB2-BD59-A6C34878D82A}">
                    <a16:rowId xmlns:a16="http://schemas.microsoft.com/office/drawing/2014/main" val="10002"/>
                  </a:ext>
                </a:extLst>
              </a:tr>
              <a:tr h="370840">
                <a:tc>
                  <a:txBody>
                    <a:bodyPr/>
                    <a:lstStyle/>
                    <a:p>
                      <a:r>
                        <a:rPr lang="en-IE" dirty="0"/>
                        <a:t>Auto</a:t>
                      </a:r>
                    </a:p>
                  </a:txBody>
                  <a:tcPr/>
                </a:tc>
                <a:tc>
                  <a:txBody>
                    <a:bodyPr/>
                    <a:lstStyle/>
                    <a:p>
                      <a:r>
                        <a:rPr lang="en-IE" dirty="0"/>
                        <a:t>Rode Renault</a:t>
                      </a:r>
                    </a:p>
                  </a:txBody>
                  <a:tcPr/>
                </a:tc>
                <a:tc>
                  <a:txBody>
                    <a:bodyPr/>
                    <a:lstStyle/>
                    <a:p>
                      <a:r>
                        <a:rPr lang="en-IE" dirty="0" err="1"/>
                        <a:t>Staat</a:t>
                      </a:r>
                      <a:r>
                        <a:rPr lang="en-IE" dirty="0"/>
                        <a:t> </a:t>
                      </a:r>
                      <a:r>
                        <a:rPr lang="en-IE" dirty="0" err="1"/>
                        <a:t>stil</a:t>
                      </a:r>
                      <a:endParaRPr lang="en-IE" dirty="0"/>
                    </a:p>
                  </a:txBody>
                  <a:tcPr/>
                </a:tc>
                <a:extLst>
                  <a:ext uri="{0D108BD9-81ED-4DB2-BD59-A6C34878D82A}">
                    <a16:rowId xmlns:a16="http://schemas.microsoft.com/office/drawing/2014/main" val="10003"/>
                  </a:ext>
                </a:extLst>
              </a:tr>
              <a:tr h="370840">
                <a:tc>
                  <a:txBody>
                    <a:bodyPr/>
                    <a:lstStyle/>
                    <a:p>
                      <a:r>
                        <a:rPr lang="en-IE" dirty="0" err="1"/>
                        <a:t>Voetganger</a:t>
                      </a:r>
                      <a:endParaRPr lang="en-IE" dirty="0"/>
                    </a:p>
                  </a:txBody>
                  <a:tcPr/>
                </a:tc>
                <a:tc>
                  <a:txBody>
                    <a:bodyPr/>
                    <a:lstStyle/>
                    <a:p>
                      <a:r>
                        <a:rPr lang="en-IE" dirty="0" err="1"/>
                        <a:t>Vrouw</a:t>
                      </a:r>
                      <a:r>
                        <a:rPr lang="en-IE" dirty="0"/>
                        <a:t>,</a:t>
                      </a:r>
                      <a:r>
                        <a:rPr lang="en-IE" baseline="0" dirty="0"/>
                        <a:t> blond, rode </a:t>
                      </a:r>
                      <a:r>
                        <a:rPr lang="en-IE" baseline="0" dirty="0" err="1"/>
                        <a:t>jas</a:t>
                      </a:r>
                      <a:endParaRPr lang="en-IE" dirty="0"/>
                    </a:p>
                  </a:txBody>
                  <a:tcPr/>
                </a:tc>
                <a:tc>
                  <a:txBody>
                    <a:bodyPr/>
                    <a:lstStyle/>
                    <a:p>
                      <a:r>
                        <a:rPr lang="en-IE" dirty="0" err="1"/>
                        <a:t>Steekt</a:t>
                      </a:r>
                      <a:r>
                        <a:rPr lang="en-IE" dirty="0"/>
                        <a:t> </a:t>
                      </a:r>
                      <a:r>
                        <a:rPr lang="en-IE" dirty="0" err="1"/>
                        <a:t>straat</a:t>
                      </a:r>
                      <a:r>
                        <a:rPr lang="en-IE" dirty="0"/>
                        <a:t> over</a:t>
                      </a:r>
                    </a:p>
                  </a:txBody>
                  <a:tcPr/>
                </a:tc>
                <a:extLst>
                  <a:ext uri="{0D108BD9-81ED-4DB2-BD59-A6C34878D82A}">
                    <a16:rowId xmlns:a16="http://schemas.microsoft.com/office/drawing/2014/main" val="10004"/>
                  </a:ext>
                </a:extLst>
              </a:tr>
              <a:tr h="370840">
                <a:tc>
                  <a:txBody>
                    <a:bodyPr/>
                    <a:lstStyle/>
                    <a:p>
                      <a:r>
                        <a:rPr lang="en-IE" dirty="0" err="1"/>
                        <a:t>Voetganger</a:t>
                      </a:r>
                      <a:endParaRPr lang="en-IE" dirty="0"/>
                    </a:p>
                  </a:txBody>
                  <a:tcPr/>
                </a:tc>
                <a:tc>
                  <a:txBody>
                    <a:bodyPr/>
                    <a:lstStyle/>
                    <a:p>
                      <a:r>
                        <a:rPr lang="en-IE" dirty="0"/>
                        <a:t>Kind, 10</a:t>
                      </a:r>
                      <a:r>
                        <a:rPr lang="en-IE" baseline="0" dirty="0"/>
                        <a:t> </a:t>
                      </a:r>
                      <a:r>
                        <a:rPr lang="en-IE" baseline="0" dirty="0" err="1"/>
                        <a:t>jaar</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5"/>
                  </a:ext>
                </a:extLst>
              </a:tr>
              <a:tr h="370840">
                <a:tc>
                  <a:txBody>
                    <a:bodyPr/>
                    <a:lstStyle/>
                    <a:p>
                      <a:r>
                        <a:rPr lang="en-IE" dirty="0" err="1"/>
                        <a:t>Fietser</a:t>
                      </a:r>
                      <a:r>
                        <a:rPr lang="en-IE" dirty="0"/>
                        <a:t> </a:t>
                      </a:r>
                    </a:p>
                  </a:txBody>
                  <a:tcPr/>
                </a:tc>
                <a:tc>
                  <a:txBody>
                    <a:bodyPr/>
                    <a:lstStyle/>
                    <a:p>
                      <a:r>
                        <a:rPr lang="en-IE" dirty="0"/>
                        <a:t>Man, </a:t>
                      </a:r>
                      <a:r>
                        <a:rPr lang="en-IE" dirty="0" err="1"/>
                        <a:t>blauwe</a:t>
                      </a:r>
                      <a:r>
                        <a:rPr lang="en-IE" dirty="0"/>
                        <a:t> </a:t>
                      </a:r>
                      <a:r>
                        <a:rPr lang="en-IE" dirty="0" err="1"/>
                        <a:t>fiets</a:t>
                      </a:r>
                      <a:endParaRPr lang="en-IE" dirty="0"/>
                    </a:p>
                  </a:txBody>
                  <a:tcPr/>
                </a:tc>
                <a:tc>
                  <a:txBody>
                    <a:bodyPr/>
                    <a:lstStyle/>
                    <a:p>
                      <a:r>
                        <a:rPr lang="en-IE" dirty="0" err="1"/>
                        <a:t>Wacht</a:t>
                      </a:r>
                      <a:r>
                        <a:rPr lang="en-IE" dirty="0"/>
                        <a:t> </a:t>
                      </a:r>
                      <a:r>
                        <a:rPr lang="en-IE" dirty="0" err="1"/>
                        <a:t>voor</a:t>
                      </a:r>
                      <a:r>
                        <a:rPr lang="en-IE" dirty="0"/>
                        <a:t> rood </a:t>
                      </a:r>
                      <a:r>
                        <a:rPr lang="en-IE" dirty="0" err="1"/>
                        <a:t>licht</a:t>
                      </a:r>
                      <a:endParaRPr lang="en-IE" dirty="0"/>
                    </a:p>
                  </a:txBody>
                  <a:tcPr/>
                </a:tc>
                <a:extLst>
                  <a:ext uri="{0D108BD9-81ED-4DB2-BD59-A6C34878D82A}">
                    <a16:rowId xmlns:a16="http://schemas.microsoft.com/office/drawing/2014/main" val="10006"/>
                  </a:ext>
                </a:extLst>
              </a:tr>
              <a:tr h="370840">
                <a:tc>
                  <a:txBody>
                    <a:bodyPr/>
                    <a:lstStyle/>
                    <a:p>
                      <a:r>
                        <a:rPr lang="en-IE" dirty="0" err="1"/>
                        <a:t>Fietser</a:t>
                      </a:r>
                      <a:endParaRPr lang="en-IE" dirty="0"/>
                    </a:p>
                  </a:txBody>
                  <a:tcPr/>
                </a:tc>
                <a:tc>
                  <a:txBody>
                    <a:bodyPr/>
                    <a:lstStyle/>
                    <a:p>
                      <a:r>
                        <a:rPr lang="en-IE" dirty="0" err="1"/>
                        <a:t>Meisje</a:t>
                      </a:r>
                      <a:r>
                        <a:rPr lang="en-IE" dirty="0"/>
                        <a:t>, </a:t>
                      </a:r>
                      <a:r>
                        <a:rPr lang="en-IE" dirty="0" err="1"/>
                        <a:t>gele</a:t>
                      </a:r>
                      <a:r>
                        <a:rPr lang="en-IE" dirty="0"/>
                        <a:t> </a:t>
                      </a:r>
                      <a:r>
                        <a:rPr lang="en-IE" dirty="0" err="1"/>
                        <a:t>fiets</a:t>
                      </a:r>
                      <a:endParaRPr lang="en-IE" dirty="0"/>
                    </a:p>
                  </a:txBody>
                  <a:tcPr/>
                </a:tc>
                <a:tc>
                  <a:txBody>
                    <a:bodyPr/>
                    <a:lstStyle/>
                    <a:p>
                      <a:r>
                        <a:rPr lang="en-IE" dirty="0" err="1"/>
                        <a:t>Rijdt</a:t>
                      </a:r>
                      <a:r>
                        <a:rPr lang="en-IE" dirty="0"/>
                        <a:t> door </a:t>
                      </a:r>
                      <a:r>
                        <a:rPr lang="en-IE" dirty="0" err="1"/>
                        <a:t>groen</a:t>
                      </a:r>
                      <a:r>
                        <a:rPr lang="en-IE" dirty="0"/>
                        <a:t> </a:t>
                      </a:r>
                      <a:r>
                        <a:rPr lang="en-IE" dirty="0" err="1"/>
                        <a:t>licht</a:t>
                      </a:r>
                      <a:endParaRPr lang="en-IE" dirty="0"/>
                    </a:p>
                  </a:txBody>
                  <a:tcPr/>
                </a:tc>
                <a:extLst>
                  <a:ext uri="{0D108BD9-81ED-4DB2-BD59-A6C34878D82A}">
                    <a16:rowId xmlns:a16="http://schemas.microsoft.com/office/drawing/2014/main" val="10007"/>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 3 </a:t>
                      </a:r>
                      <a:r>
                        <a:rPr lang="en-IE" dirty="0" err="1"/>
                        <a:t>lichten</a:t>
                      </a:r>
                      <a:endParaRPr lang="en-IE" dirty="0"/>
                    </a:p>
                  </a:txBody>
                  <a:tcPr/>
                </a:tc>
                <a:tc>
                  <a:txBody>
                    <a:bodyPr/>
                    <a:lstStyle/>
                    <a:p>
                      <a:r>
                        <a:rPr lang="en-IE" dirty="0"/>
                        <a:t>Rood</a:t>
                      </a:r>
                      <a:r>
                        <a:rPr lang="en-IE" baseline="0" dirty="0"/>
                        <a:t> </a:t>
                      </a:r>
                      <a:r>
                        <a:rPr lang="en-IE" baseline="0" dirty="0" err="1"/>
                        <a:t>brandt</a:t>
                      </a:r>
                      <a:endParaRPr lang="en-IE" dirty="0"/>
                    </a:p>
                  </a:txBody>
                  <a:tcPr/>
                </a:tc>
                <a:extLst>
                  <a:ext uri="{0D108BD9-81ED-4DB2-BD59-A6C34878D82A}">
                    <a16:rowId xmlns:a16="http://schemas.microsoft.com/office/drawing/2014/main" val="10008"/>
                  </a:ext>
                </a:extLst>
              </a:tr>
              <a:tr h="370840">
                <a:tc>
                  <a:txBody>
                    <a:bodyPr/>
                    <a:lstStyle/>
                    <a:p>
                      <a:r>
                        <a:rPr lang="en-IE" dirty="0" err="1"/>
                        <a:t>Verkeerslicht</a:t>
                      </a:r>
                      <a:endParaRPr lang="en-IE" dirty="0"/>
                    </a:p>
                  </a:txBody>
                  <a:tcPr/>
                </a:tc>
                <a:tc>
                  <a:txBody>
                    <a:bodyPr/>
                    <a:lstStyle/>
                    <a:p>
                      <a:r>
                        <a:rPr lang="en-IE" dirty="0"/>
                        <a:t>4m </a:t>
                      </a:r>
                      <a:r>
                        <a:rPr lang="en-IE" dirty="0" err="1"/>
                        <a:t>hoog</a:t>
                      </a:r>
                      <a:r>
                        <a:rPr lang="en-IE" dirty="0"/>
                        <a:t>,</a:t>
                      </a:r>
                      <a:r>
                        <a:rPr lang="en-IE" baseline="0" dirty="0"/>
                        <a:t> 3 </a:t>
                      </a:r>
                      <a:r>
                        <a:rPr lang="en-IE" baseline="0" dirty="0" err="1"/>
                        <a:t>lichten</a:t>
                      </a:r>
                      <a:endParaRPr lang="en-IE" dirty="0"/>
                    </a:p>
                  </a:txBody>
                  <a:tcPr/>
                </a:tc>
                <a:tc>
                  <a:txBody>
                    <a:bodyPr/>
                    <a:lstStyle/>
                    <a:p>
                      <a:r>
                        <a:rPr lang="en-IE" dirty="0" err="1"/>
                        <a:t>Groen</a:t>
                      </a:r>
                      <a:r>
                        <a:rPr lang="en-IE" dirty="0"/>
                        <a:t> </a:t>
                      </a:r>
                      <a:r>
                        <a:rPr lang="en-IE" dirty="0" err="1"/>
                        <a:t>brandt</a:t>
                      </a:r>
                      <a:endParaRPr lang="en-IE"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0195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el 1"/>
          <p:cNvSpPr>
            <a:spLocks noGrp="1"/>
          </p:cNvSpPr>
          <p:nvPr>
            <p:ph type="title"/>
          </p:nvPr>
        </p:nvSpPr>
        <p:spPr/>
        <p:txBody>
          <a:bodyPr/>
          <a:lstStyle/>
          <a:p>
            <a:r>
              <a:rPr lang="en-IE"/>
              <a:t>Interacties</a:t>
            </a:r>
          </a:p>
        </p:txBody>
      </p:sp>
      <p:sp>
        <p:nvSpPr>
          <p:cNvPr id="58371" name="Tijdelijke aanduiding voor inhoud 2"/>
          <p:cNvSpPr>
            <a:spLocks noGrp="1"/>
          </p:cNvSpPr>
          <p:nvPr>
            <p:ph idx="1"/>
          </p:nvPr>
        </p:nvSpPr>
        <p:spPr/>
        <p:txBody>
          <a:bodyPr/>
          <a:lstStyle/>
          <a:p>
            <a:r>
              <a:rPr lang="en-IE"/>
              <a:t>Enkele voorbeelden van interacties</a:t>
            </a:r>
          </a:p>
          <a:p>
            <a:endParaRPr lang="en-IE"/>
          </a:p>
          <a:p>
            <a:pPr lvl="1"/>
            <a:r>
              <a:rPr lang="en-IE"/>
              <a:t>Rode Renault staat stil, omdat het licht op rood staat</a:t>
            </a:r>
          </a:p>
          <a:p>
            <a:pPr lvl="1"/>
            <a:r>
              <a:rPr lang="en-IE"/>
              <a:t>De Volvo vertraagt, omdat de bestuurder een rood licht nadert</a:t>
            </a:r>
          </a:p>
          <a:p>
            <a:pPr lvl="1"/>
            <a:r>
              <a:rPr lang="en-IE"/>
              <a:t>De blonde vrouw steekt over , omdat voor haar het licht op groen staat</a:t>
            </a:r>
          </a:p>
          <a:p>
            <a:pPr lvl="1"/>
            <a:endParaRPr lang="en-IE"/>
          </a:p>
          <a:p>
            <a:pPr lvl="1"/>
            <a:endParaRPr lang="en-IE"/>
          </a:p>
        </p:txBody>
      </p:sp>
      <p:sp>
        <p:nvSpPr>
          <p:cNvPr id="4" name="Tijdelijke aanduiding voor dianumm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Arial" charset="0"/>
                <a:ea typeface="+mn-ea"/>
                <a:cs typeface="+mn-cs"/>
              </a:rPr>
              <a:t>| </a:t>
            </a:r>
            <a:fld id="{F9E27286-12AC-4CAA-9599-53C4272C28AC}" type="slidenum">
              <a:rPr kumimoji="0" lang="nl-NL" sz="11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nl-NL" sz="11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7560494"/>
      </p:ext>
    </p:extLst>
  </p:cSld>
  <p:clrMapOvr>
    <a:masterClrMapping/>
  </p:clrMapOvr>
</p:sld>
</file>

<file path=ppt/theme/theme1.xml><?xml version="1.0" encoding="utf-8"?>
<a:theme xmlns:a="http://schemas.openxmlformats.org/drawingml/2006/main" name="Standaardontwerp">
  <a:themeElements>
    <a:clrScheme name="Roo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Standaardontwerp">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lnDef>
  </a:objectDefaults>
  <a:extraClrSchemeLst>
    <a:extraClrScheme>
      <a:clrScheme name="Standaardontwerp 1">
        <a:dk1>
          <a:srgbClr val="330000"/>
        </a:dk1>
        <a:lt1>
          <a:srgbClr val="FFFFFF"/>
        </a:lt1>
        <a:dk2>
          <a:srgbClr val="330000"/>
        </a:dk2>
        <a:lt2>
          <a:srgbClr val="5C1F00"/>
        </a:lt2>
        <a:accent1>
          <a:srgbClr val="FF9900"/>
        </a:accent1>
        <a:accent2>
          <a:srgbClr val="330000"/>
        </a:accent2>
        <a:accent3>
          <a:srgbClr val="FFFFFF"/>
        </a:accent3>
        <a:accent4>
          <a:srgbClr val="2A0000"/>
        </a:accent4>
        <a:accent5>
          <a:srgbClr val="FFCAAA"/>
        </a:accent5>
        <a:accent6>
          <a:srgbClr val="2D0000"/>
        </a:accent6>
        <a:hlink>
          <a:srgbClr val="FFCC66"/>
        </a:hlink>
        <a:folHlink>
          <a:srgbClr val="C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2563</Words>
  <Application>Microsoft Office PowerPoint</Application>
  <PresentationFormat>Breedbeeld</PresentationFormat>
  <Paragraphs>535</Paragraphs>
  <Slides>44</Slides>
  <Notes>6</Notes>
  <HiddenSlides>7</HiddenSlides>
  <MMClips>2</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44</vt:i4>
      </vt:variant>
    </vt:vector>
  </HeadingPairs>
  <TitlesOfParts>
    <vt:vector size="50" baseType="lpstr">
      <vt:lpstr>Courier New</vt:lpstr>
      <vt:lpstr>Arial</vt:lpstr>
      <vt:lpstr>Times New Roman</vt:lpstr>
      <vt:lpstr>Calibri</vt:lpstr>
      <vt:lpstr>Times</vt:lpstr>
      <vt:lpstr>Standaardontwerp</vt:lpstr>
      <vt:lpstr>Object Oriented Programming Semester 2</vt:lpstr>
      <vt:lpstr>Klassen en objecten </vt:lpstr>
      <vt:lpstr>Abstractie van programmeren</vt:lpstr>
      <vt:lpstr>OOP</vt:lpstr>
      <vt:lpstr>OOP: Basisgedachte</vt:lpstr>
      <vt:lpstr>PowerPoint-presentatie</vt:lpstr>
      <vt:lpstr>“Black Box”-principe</vt:lpstr>
      <vt:lpstr>Klassen en objecten</vt:lpstr>
      <vt:lpstr>Interacties</vt:lpstr>
      <vt:lpstr>Soorten en voorwerpen</vt:lpstr>
      <vt:lpstr>Klassen en objecten: eerste invalshoek</vt:lpstr>
      <vt:lpstr>Klassen en objecten: tweede invashoek</vt:lpstr>
      <vt:lpstr>Oefeningen</vt:lpstr>
      <vt:lpstr>PowerPoint-presentatie</vt:lpstr>
      <vt:lpstr>Derde invalshoek</vt:lpstr>
      <vt:lpstr>Some Zen koan</vt:lpstr>
      <vt:lpstr>PowerPoint-presentatie</vt:lpstr>
      <vt:lpstr>Oefeningen</vt:lpstr>
      <vt:lpstr>Oefeningen</vt:lpstr>
      <vt:lpstr>Oefeningen</vt:lpstr>
      <vt:lpstr>Welke klassen en objecten zie je?</vt:lpstr>
      <vt:lpstr>Doel van dit vak:</vt:lpstr>
      <vt:lpstr>PowerPoint-presentatie</vt:lpstr>
      <vt:lpstr>Klassen en objecten in C#</vt:lpstr>
      <vt:lpstr>Klassen in C#</vt:lpstr>
      <vt:lpstr>Enkele definities</vt:lpstr>
      <vt:lpstr>Stap 1: Een klasse maken </vt:lpstr>
      <vt:lpstr>Plaats iedere klasse in eigen bestand</vt:lpstr>
      <vt:lpstr>Stap 2: Objecten creeren</vt:lpstr>
      <vt:lpstr>Objecten maken bijna zelfde als value types maken</vt:lpstr>
      <vt:lpstr>Klassen zijn niet leeg:</vt:lpstr>
      <vt:lpstr>Voorbeeld van methode in klasse</vt:lpstr>
      <vt:lpstr>Andere manier van objecten bekijken</vt:lpstr>
      <vt:lpstr>PowerPoint-presentatie</vt:lpstr>
      <vt:lpstr>Access modifiers</vt:lpstr>
      <vt:lpstr>Access modifiers</vt:lpstr>
      <vt:lpstr>Object ziet alles “in zich”</vt:lpstr>
      <vt:lpstr>Overview</vt:lpstr>
      <vt:lpstr>Klassen bestaan uit</vt:lpstr>
      <vt:lpstr>Klassen bestaan uit</vt:lpstr>
      <vt:lpstr>Klassen bestaan uit</vt:lpstr>
      <vt:lpstr>Klassen bestaan uit</vt:lpstr>
      <vt:lpstr>Klassen bestaan uit</vt:lpstr>
      <vt:lpstr>Klassen bestaan uit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Tim Dams</dc:creator>
  <cp:lastModifiedBy>Tim Dams</cp:lastModifiedBy>
  <cp:revision>16</cp:revision>
  <dcterms:created xsi:type="dcterms:W3CDTF">2019-02-06T07:18:58Z</dcterms:created>
  <dcterms:modified xsi:type="dcterms:W3CDTF">2020-02-11T19:55:39Z</dcterms:modified>
</cp:coreProperties>
</file>